
<file path=[Content_Types].xml><?xml version="1.0" encoding="utf-8"?>
<Types xmlns="http://schemas.openxmlformats.org/package/2006/content-types">
  <Default Extension="png" ContentType="image/png"/>
  <Default Extension="webm" ContentType="video/webm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7" r:id="rId2"/>
    <p:sldId id="331" r:id="rId3"/>
    <p:sldId id="312" r:id="rId4"/>
    <p:sldId id="318" r:id="rId5"/>
    <p:sldId id="319" r:id="rId6"/>
    <p:sldId id="322" r:id="rId7"/>
    <p:sldId id="332" r:id="rId8"/>
    <p:sldId id="320" r:id="rId9"/>
    <p:sldId id="323" r:id="rId10"/>
    <p:sldId id="324" r:id="rId11"/>
    <p:sldId id="348" r:id="rId12"/>
    <p:sldId id="321" r:id="rId13"/>
    <p:sldId id="326" r:id="rId14"/>
    <p:sldId id="337" r:id="rId15"/>
    <p:sldId id="334" r:id="rId16"/>
    <p:sldId id="333" r:id="rId17"/>
    <p:sldId id="339" r:id="rId18"/>
    <p:sldId id="314" r:id="rId19"/>
    <p:sldId id="315" r:id="rId20"/>
    <p:sldId id="338" r:id="rId21"/>
    <p:sldId id="340" r:id="rId22"/>
    <p:sldId id="341" r:id="rId23"/>
    <p:sldId id="336" r:id="rId24"/>
    <p:sldId id="343" r:id="rId25"/>
    <p:sldId id="345" r:id="rId26"/>
    <p:sldId id="347" r:id="rId27"/>
    <p:sldId id="335" r:id="rId28"/>
    <p:sldId id="344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C3E6"/>
    <a:srgbClr val="FFFFFF"/>
    <a:srgbClr val="7E2520"/>
    <a:srgbClr val="8C2C41"/>
    <a:srgbClr val="AE0C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69"/>
  </p:normalViewPr>
  <p:slideViewPr>
    <p:cSldViewPr snapToGrid="0">
      <p:cViewPr varScale="1">
        <p:scale>
          <a:sx n="87" d="100"/>
          <a:sy n="87" d="100"/>
        </p:scale>
        <p:origin x="49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9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F2EDE-F9B1-40D5-AFEA-57B86B4EB61E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57BBF7-EE44-40C0-9E86-AFE7DD82F2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C1CAD-7A0E-4224-93EB-AC0739184B80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63B1AE-57BF-426B-B47B-8F816152B18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4" y="178497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200" cap="all" baseline="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3" y="3837604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CE94429-6F4A-45F8-B334-0DDB9F9C40EB}" type="datetime1">
              <a:rPr lang="zh-CN" altLang="en-US" smtClean="0"/>
              <a:t>2024/8/22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 dirty="0"/>
          </a:p>
        </p:txBody>
      </p:sp>
      <p:grpSp>
        <p:nvGrpSpPr>
          <p:cNvPr id="10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1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0" i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0" i="1" baseline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Renmin University of China</a:t>
              </a:r>
              <a:endParaRPr lang="zh-CN" altLang="zh-CN" sz="14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82" y="-27"/>
            <a:ext cx="2129818" cy="87282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1080045"/>
            <a:ext cx="12200400" cy="5472000"/>
          </a:xfrm>
          <a:prstGeom prst="rect">
            <a:avLst/>
          </a:prstGeom>
        </p:spPr>
        <p:txBody>
          <a:bodyPr/>
          <a:lstStyle>
            <a:lvl1pPr marL="384175" indent="-384175">
              <a:buFont typeface="Wingdings" panose="05000000000000000000" pitchFamily="2" charset="2"/>
              <a:buChar char="Ø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914400" indent="-384175">
              <a:buFont typeface="Wingdings" panose="05000000000000000000" pitchFamily="2" charset="2"/>
              <a:buChar char="Ø"/>
              <a:defRPr sz="1800" i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371600" indent="-384175">
              <a:buFont typeface="Wingdings" panose="05000000000000000000" pitchFamily="2" charset="2"/>
              <a:buChar char="Ø"/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0" y="241633"/>
            <a:ext cx="9601200" cy="684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0" i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400" b="0" i="1" baseline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4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Renmin University of China</a:t>
              </a:r>
              <a:endParaRPr lang="zh-CN" altLang="zh-CN" sz="14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82" y="-27"/>
            <a:ext cx="2129818" cy="872826"/>
          </a:xfrm>
          <a:prstGeom prst="rect">
            <a:avLst/>
          </a:prstGeom>
        </p:spPr>
      </p:pic>
      <p:sp>
        <p:nvSpPr>
          <p:cNvPr id="13" name="圆角矩形 14"/>
          <p:cNvSpPr/>
          <p:nvPr userDrawn="1"/>
        </p:nvSpPr>
        <p:spPr>
          <a:xfrm>
            <a:off x="-6096" y="872799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C24639D-B92F-4231-AE89-0AB9795138FE}" type="datetime1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0" i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0" i="1" baseline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Renmin University of China</a:t>
              </a:r>
              <a:endParaRPr lang="zh-CN" altLang="zh-CN" sz="14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Title 1"/>
          <p:cNvSpPr txBox="1"/>
          <p:nvPr userDrawn="1"/>
        </p:nvSpPr>
        <p:spPr>
          <a:xfrm>
            <a:off x="1915124" y="178497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2"/>
                </a:solidFill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7" name="Subtitle 2"/>
          <p:cNvSpPr txBox="1"/>
          <p:nvPr userDrawn="1"/>
        </p:nvSpPr>
        <p:spPr>
          <a:xfrm>
            <a:off x="2679903" y="3837604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400" kern="1200" baseline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pic>
        <p:nvPicPr>
          <p:cNvPr id="28" name="图片 2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82" y="-27"/>
            <a:ext cx="2129818" cy="87282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36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175" indent="-384175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runoob.com/linux/linux-comm-scp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sdjeg/vim-galore-zh_cn" TargetMode="External"/><Relationship Id="rId2" Type="http://schemas.openxmlformats.org/officeDocument/2006/relationships/hyperlink" Target="https://missing.csail.mit.edu/2020/editor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vimsnak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mailto:root@region-41.seetacloud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471A1-968A-4AEE-B2FE-82FEE0F07C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4" y="1784974"/>
            <a:ext cx="8361229" cy="1234739"/>
          </a:xfrm>
        </p:spPr>
        <p:txBody>
          <a:bodyPr/>
          <a:lstStyle/>
          <a:p>
            <a:r>
              <a:rPr lang="zh-CN" altLang="en-US" dirty="0"/>
              <a:t>习题课</a:t>
            </a:r>
            <a:r>
              <a:rPr lang="en-IE" altLang="zh-CN" dirty="0"/>
              <a:t>: L</a:t>
            </a:r>
            <a:r>
              <a:rPr lang="en-US" altLang="zh-CN" dirty="0" err="1"/>
              <a:t>inux</a:t>
            </a:r>
            <a:r>
              <a:rPr lang="en-US" altLang="zh-CN" dirty="0"/>
              <a:t>-SSH in </a:t>
            </a:r>
            <a:r>
              <a:rPr lang="en-US" altLang="zh-CN" dirty="0" err="1"/>
              <a:t>vscode</a:t>
            </a:r>
            <a:endParaRPr lang="es-E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ADBA0F-EA9F-4898-A1DD-96B81B7E26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3" y="3837604"/>
            <a:ext cx="6831673" cy="1086237"/>
          </a:xfrm>
        </p:spPr>
        <p:txBody>
          <a:bodyPr/>
          <a:lstStyle/>
          <a:p>
            <a:r>
              <a:rPr lang="zh-CN" altLang="es-ES" dirty="0"/>
              <a:t>吴豪宇</a:t>
            </a:r>
            <a:endParaRPr lang="es-ES" altLang="zh-CN" dirty="0"/>
          </a:p>
          <a:p>
            <a:r>
              <a:rPr lang="es-ES" altLang="zh-CN" dirty="0"/>
              <a:t>2024-09</a:t>
            </a:r>
            <a:endParaRPr lang="es-E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E137BBC-3E3E-45D9-8533-5EF59D568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s-ES" dirty="0"/>
              <a:t>可以使用的命令行界面</a:t>
            </a:r>
            <a:endParaRPr lang="es-ES" altLang="zh-CN" dirty="0"/>
          </a:p>
          <a:p>
            <a:endParaRPr lang="es-ES" dirty="0"/>
          </a:p>
          <a:p>
            <a:endParaRPr lang="es-ES" dirty="0"/>
          </a:p>
          <a:p>
            <a:r>
              <a:rPr lang="zh-CN" altLang="es-ES" dirty="0"/>
              <a:t>详细</a:t>
            </a:r>
            <a:r>
              <a:rPr lang="es-ES" altLang="zh-CN" dirty="0" err="1"/>
              <a:t>Terminus</a:t>
            </a:r>
            <a:r>
              <a:rPr lang="zh-CN" altLang="es-ES" dirty="0"/>
              <a:t>技巧下来交流</a:t>
            </a:r>
            <a:endParaRPr lang="es-ES" altLang="zh-CN" dirty="0"/>
          </a:p>
          <a:p>
            <a:pPr lvl="1"/>
            <a:r>
              <a:rPr lang="zh-CN" altLang="es-ES" dirty="0"/>
              <a:t>更换背景</a:t>
            </a:r>
            <a:endParaRPr lang="es-ES" altLang="zh-CN" dirty="0"/>
          </a:p>
          <a:p>
            <a:pPr lvl="1"/>
            <a:r>
              <a:rPr lang="zh-CN" altLang="es-ES" dirty="0"/>
              <a:t>自动补全</a:t>
            </a:r>
            <a:endParaRPr lang="es-ES" altLang="zh-CN" dirty="0"/>
          </a:p>
          <a:p>
            <a:pPr lvl="1"/>
            <a:endParaRPr lang="en-US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FCA5F61-E4CF-444D-9A0C-AAACFD314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1300"/>
            <a:ext cx="9601200" cy="684213"/>
          </a:xfrm>
        </p:spPr>
        <p:txBody>
          <a:bodyPr>
            <a:normAutofit/>
          </a:bodyPr>
          <a:lstStyle/>
          <a:p>
            <a:r>
              <a:rPr lang="zh-CN" altLang="es-ES" dirty="0"/>
              <a:t>命令行工具介绍</a:t>
            </a:r>
            <a:r>
              <a:rPr lang="es-ES" altLang="zh-CN" dirty="0"/>
              <a:t>: </a:t>
            </a:r>
            <a:r>
              <a:rPr lang="en-US" dirty="0"/>
              <a:t>Terminus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11E0A8A-EBF5-47F1-B7B0-F9ABBA20EF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8" t="-21411" r="25644" b="8455"/>
          <a:stretch/>
        </p:blipFill>
        <p:spPr>
          <a:xfrm>
            <a:off x="4114800" y="-1685990"/>
            <a:ext cx="7889887" cy="831148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3C95FDE-198D-416B-8546-1D92B8655D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743" y="57638"/>
            <a:ext cx="3790621" cy="6576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24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4C720BE-D1FE-4136-B44B-565A82FF7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密码登录</a:t>
            </a:r>
            <a:endParaRPr lang="en-IE" altLang="zh-CN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zh-CN" altLang="en-US"/>
              <a:t>秘钥登录</a:t>
            </a:r>
            <a:endParaRPr lang="en-IE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245416-E5AE-4904-AE98-1EC206C4F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Vscode</a:t>
            </a:r>
            <a:r>
              <a:rPr lang="en-US" altLang="zh-CN" dirty="0"/>
              <a:t> SSH</a:t>
            </a:r>
            <a:r>
              <a:rPr lang="zh-CN" altLang="en-US" dirty="0"/>
              <a:t>插件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240757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15CE0A2-5D1E-4541-ABEB-98EE9CBD5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s-ES" dirty="0"/>
              <a:t>文件操作</a:t>
            </a:r>
            <a:endParaRPr lang="es-ES" altLang="zh-CN" dirty="0"/>
          </a:p>
          <a:p>
            <a:pPr lvl="1"/>
            <a:r>
              <a:rPr lang="zh-CN" altLang="es-ES" dirty="0"/>
              <a:t>文件操作</a:t>
            </a:r>
            <a:endParaRPr lang="es-ES" altLang="zh-CN" dirty="0"/>
          </a:p>
          <a:p>
            <a:pPr lvl="1"/>
            <a:r>
              <a:rPr lang="zh-CN" altLang="es-ES" dirty="0"/>
              <a:t>文件夹操作</a:t>
            </a:r>
            <a:endParaRPr lang="es-ES" altLang="zh-CN" dirty="0"/>
          </a:p>
          <a:p>
            <a:pPr lvl="1"/>
            <a:r>
              <a:rPr lang="zh-CN" altLang="es-ES" dirty="0"/>
              <a:t>重定向符号 </a:t>
            </a:r>
            <a:r>
              <a:rPr lang="es-ES" altLang="zh-CN" dirty="0"/>
              <a:t>&gt; &gt;&gt; </a:t>
            </a:r>
            <a:r>
              <a:rPr lang="zh-CN" altLang="es-ES" dirty="0"/>
              <a:t>和 管道 </a:t>
            </a:r>
            <a:r>
              <a:rPr lang="es-ES" altLang="zh-CN" dirty="0"/>
              <a:t>| </a:t>
            </a:r>
          </a:p>
          <a:p>
            <a:r>
              <a:rPr lang="zh-CN" altLang="es-ES" dirty="0"/>
              <a:t>监控机器信息</a:t>
            </a:r>
            <a:endParaRPr lang="es-ES" altLang="zh-CN" dirty="0"/>
          </a:p>
          <a:p>
            <a:pPr lvl="1"/>
            <a:r>
              <a:rPr lang="zh-CN" altLang="es-ES" dirty="0"/>
              <a:t>磁盘 信息 文件系统状态</a:t>
            </a:r>
            <a:endParaRPr lang="es-ES" altLang="zh-CN" dirty="0"/>
          </a:p>
          <a:p>
            <a:pPr lvl="1"/>
            <a:r>
              <a:rPr lang="es-ES" altLang="zh-CN" dirty="0"/>
              <a:t>CPU </a:t>
            </a:r>
            <a:r>
              <a:rPr lang="zh-CN" altLang="es-ES" dirty="0"/>
              <a:t>信息 </a:t>
            </a:r>
            <a:r>
              <a:rPr lang="es-ES" altLang="zh-CN" dirty="0"/>
              <a:t>CPU</a:t>
            </a:r>
            <a:r>
              <a:rPr lang="zh-CN" altLang="es-ES" dirty="0"/>
              <a:t>使用状态</a:t>
            </a:r>
            <a:endParaRPr lang="es-ES" altLang="zh-CN" dirty="0"/>
          </a:p>
          <a:p>
            <a:pPr lvl="1"/>
            <a:r>
              <a:rPr lang="es-ES" altLang="zh-CN" dirty="0"/>
              <a:t>GPU </a:t>
            </a:r>
            <a:r>
              <a:rPr lang="zh-CN" altLang="es-ES" dirty="0"/>
              <a:t>信息 </a:t>
            </a:r>
            <a:r>
              <a:rPr lang="es-ES" altLang="zh-CN" dirty="0"/>
              <a:t>GPU</a:t>
            </a:r>
            <a:r>
              <a:rPr lang="zh-CN" altLang="es-ES" dirty="0"/>
              <a:t>使用状态</a:t>
            </a:r>
            <a:endParaRPr lang="es-ES" altLang="zh-CN" dirty="0"/>
          </a:p>
          <a:p>
            <a:r>
              <a:rPr lang="zh-CN" altLang="es-ES" dirty="0"/>
              <a:t>终端复用器 </a:t>
            </a:r>
            <a:r>
              <a:rPr lang="es-ES" altLang="zh-CN" dirty="0" err="1"/>
              <a:t>tmux</a:t>
            </a:r>
            <a:r>
              <a:rPr lang="es-ES" altLang="zh-CN" dirty="0"/>
              <a:t> </a:t>
            </a:r>
          </a:p>
          <a:p>
            <a:pPr lvl="1"/>
            <a:r>
              <a:rPr lang="es-ES" altLang="zh-CN" dirty="0" err="1"/>
              <a:t>Session</a:t>
            </a:r>
            <a:r>
              <a:rPr lang="es-ES" altLang="zh-CN" dirty="0"/>
              <a:t> </a:t>
            </a:r>
            <a:r>
              <a:rPr lang="zh-CN" altLang="es-ES" dirty="0"/>
              <a:t>创建 </a:t>
            </a:r>
            <a:endParaRPr lang="es-ES" altLang="zh-CN" dirty="0"/>
          </a:p>
          <a:p>
            <a:pPr lvl="1"/>
            <a:r>
              <a:rPr lang="es-ES" altLang="zh-CN" dirty="0" err="1"/>
              <a:t>Session</a:t>
            </a:r>
            <a:r>
              <a:rPr lang="es-ES" altLang="zh-CN" dirty="0"/>
              <a:t> </a:t>
            </a:r>
            <a:r>
              <a:rPr lang="zh-CN" altLang="es-ES" dirty="0"/>
              <a:t>使用</a:t>
            </a:r>
            <a:endParaRPr lang="es-ES" altLang="zh-CN" dirty="0"/>
          </a:p>
          <a:p>
            <a:pPr lvl="1"/>
            <a:r>
              <a:rPr lang="es-ES" altLang="zh-CN" dirty="0" err="1"/>
              <a:t>Session</a:t>
            </a:r>
            <a:r>
              <a:rPr lang="es-ES" altLang="zh-CN" dirty="0"/>
              <a:t> </a:t>
            </a:r>
            <a:r>
              <a:rPr lang="zh-CN" altLang="es-ES" dirty="0"/>
              <a:t>删除</a:t>
            </a:r>
            <a:endParaRPr lang="es-ES" altLang="zh-CN" dirty="0"/>
          </a:p>
          <a:p>
            <a:endParaRPr 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71F93F2-6379-4433-B754-C1D0F6EBD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altLang="zh-CN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Linux </a:t>
            </a:r>
            <a:r>
              <a:rPr lang="zh-CN" altLang="es-ES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系统上命令行</a:t>
            </a:r>
            <a:br>
              <a:rPr lang="zh-CN" altLang="en-US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494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15CE0A2-5D1E-4541-ABEB-98EE9CBD5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s-ES" dirty="0"/>
              <a:t>文件系统：</a:t>
            </a:r>
            <a:endParaRPr lang="es-ES" altLang="zh-CN" dirty="0"/>
          </a:p>
          <a:p>
            <a:pPr lvl="1"/>
            <a:r>
              <a:rPr lang="zh-CN" altLang="es-ES" dirty="0"/>
              <a:t>路径 绝对路径 相对路径</a:t>
            </a:r>
            <a:endParaRPr lang="es-ES" altLang="zh-CN" dirty="0"/>
          </a:p>
          <a:p>
            <a:pPr lvl="1"/>
            <a:r>
              <a:rPr lang="es-ES" altLang="zh-CN" dirty="0"/>
              <a:t>Home</a:t>
            </a:r>
            <a:r>
              <a:rPr lang="zh-CN" altLang="es-ES" dirty="0"/>
              <a:t>目录 </a:t>
            </a:r>
            <a:r>
              <a:rPr lang="es-ES" altLang="zh-CN" dirty="0" err="1"/>
              <a:t>ssh</a:t>
            </a:r>
            <a:r>
              <a:rPr lang="zh-CN" altLang="es-ES" dirty="0"/>
              <a:t>登录后的目录</a:t>
            </a:r>
            <a:endParaRPr lang="es-ES" altLang="zh-CN" dirty="0"/>
          </a:p>
          <a:p>
            <a:pPr lvl="1"/>
            <a:r>
              <a:rPr lang="zh-CN" altLang="es-ES" dirty="0"/>
              <a:t>当前目录  </a:t>
            </a:r>
            <a:r>
              <a:rPr lang="es-ES" altLang="zh-CN" dirty="0"/>
              <a:t>.  </a:t>
            </a:r>
            <a:r>
              <a:rPr lang="zh-CN" altLang="es-ES" dirty="0"/>
              <a:t>父目录 </a:t>
            </a:r>
            <a:r>
              <a:rPr lang="es-ES" altLang="zh-CN" dirty="0"/>
              <a:t>..</a:t>
            </a:r>
          </a:p>
          <a:p>
            <a:pPr lvl="1"/>
            <a:r>
              <a:rPr lang="zh-CN" altLang="es-ES" dirty="0"/>
              <a:t>根目录 </a:t>
            </a:r>
            <a:r>
              <a:rPr lang="es-ES" altLang="zh-CN" dirty="0"/>
              <a:t>/</a:t>
            </a:r>
          </a:p>
          <a:p>
            <a:pPr marL="0" indent="0">
              <a:buNone/>
            </a:pPr>
            <a:r>
              <a:rPr lang="zh-CN" altLang="es-ES" dirty="0"/>
              <a:t>常用命令：</a:t>
            </a:r>
            <a:endParaRPr lang="es-ES" altLang="zh-CN" dirty="0"/>
          </a:p>
          <a:p>
            <a:pPr lvl="1"/>
            <a:r>
              <a:rPr lang="es-ES" altLang="zh-CN" dirty="0"/>
              <a:t> </a:t>
            </a:r>
            <a:r>
              <a:rPr lang="es-ES" altLang="zh-CN" dirty="0" err="1"/>
              <a:t>ls</a:t>
            </a:r>
            <a:r>
              <a:rPr lang="es-ES" altLang="zh-CN" dirty="0"/>
              <a:t>  </a:t>
            </a:r>
            <a:r>
              <a:rPr lang="zh-CN" altLang="es-ES" dirty="0"/>
              <a:t>打印目录下所有文件 </a:t>
            </a:r>
            <a:r>
              <a:rPr lang="es-ES" altLang="zh-CN" dirty="0"/>
              <a:t>-a –d –l  </a:t>
            </a:r>
            <a:r>
              <a:rPr lang="zh-CN" altLang="es-ES" dirty="0"/>
              <a:t>参数：</a:t>
            </a:r>
            <a:r>
              <a:rPr lang="es-ES" altLang="zh-CN" dirty="0" err="1"/>
              <a:t>path</a:t>
            </a:r>
            <a:endParaRPr lang="es-ES" altLang="zh-CN" dirty="0"/>
          </a:p>
          <a:p>
            <a:pPr lvl="1"/>
            <a:r>
              <a:rPr lang="es-ES" altLang="zh-CN" dirty="0"/>
              <a:t> cd </a:t>
            </a:r>
            <a:r>
              <a:rPr lang="zh-CN" altLang="es-ES" dirty="0"/>
              <a:t>更改目录 参数： 路径 或者 </a:t>
            </a:r>
            <a:r>
              <a:rPr lang="es-ES" altLang="zh-CN" dirty="0"/>
              <a:t>- ~</a:t>
            </a:r>
          </a:p>
          <a:p>
            <a:pPr lvl="1"/>
            <a:r>
              <a:rPr lang="es-ES" altLang="zh-CN" dirty="0"/>
              <a:t> </a:t>
            </a:r>
            <a:r>
              <a:rPr lang="es-ES" altLang="zh-CN" dirty="0" err="1"/>
              <a:t>cp</a:t>
            </a:r>
            <a:r>
              <a:rPr lang="es-ES" altLang="zh-CN" dirty="0"/>
              <a:t> </a:t>
            </a:r>
            <a:r>
              <a:rPr lang="zh-CN" altLang="es-ES" dirty="0"/>
              <a:t>复制 </a:t>
            </a:r>
            <a:r>
              <a:rPr lang="es-ES" altLang="zh-CN" dirty="0"/>
              <a:t>–r –u –v </a:t>
            </a:r>
            <a:r>
              <a:rPr lang="zh-CN" altLang="es-ES" dirty="0"/>
              <a:t> 参数</a:t>
            </a:r>
            <a:r>
              <a:rPr lang="es-ES" altLang="zh-CN" dirty="0"/>
              <a:t>: </a:t>
            </a:r>
            <a:r>
              <a:rPr lang="es-ES" altLang="zh-CN" dirty="0" err="1"/>
              <a:t>src</a:t>
            </a:r>
            <a:r>
              <a:rPr lang="es-ES" altLang="zh-CN" dirty="0"/>
              <a:t> </a:t>
            </a:r>
            <a:r>
              <a:rPr lang="es-ES" altLang="zh-CN" dirty="0" err="1"/>
              <a:t>dst</a:t>
            </a:r>
            <a:r>
              <a:rPr lang="es-ES" altLang="zh-CN" dirty="0"/>
              <a:t> </a:t>
            </a:r>
          </a:p>
          <a:p>
            <a:pPr lvl="1"/>
            <a:r>
              <a:rPr lang="es-ES" altLang="zh-CN" dirty="0"/>
              <a:t> </a:t>
            </a:r>
            <a:r>
              <a:rPr lang="es-ES" altLang="zh-CN" dirty="0" err="1"/>
              <a:t>mv</a:t>
            </a:r>
            <a:r>
              <a:rPr lang="es-ES" altLang="zh-CN" dirty="0"/>
              <a:t> </a:t>
            </a:r>
            <a:r>
              <a:rPr lang="zh-CN" altLang="es-ES" dirty="0"/>
              <a:t>移动文件 文件改名  参数： </a:t>
            </a:r>
            <a:r>
              <a:rPr lang="es-ES" altLang="zh-CN" dirty="0" err="1"/>
              <a:t>src</a:t>
            </a:r>
            <a:r>
              <a:rPr lang="es-ES" altLang="zh-CN" dirty="0"/>
              <a:t> </a:t>
            </a:r>
            <a:r>
              <a:rPr lang="es-ES" altLang="zh-CN" dirty="0" err="1"/>
              <a:t>dst</a:t>
            </a:r>
            <a:r>
              <a:rPr lang="es-ES" altLang="zh-CN" dirty="0"/>
              <a:t> </a:t>
            </a:r>
          </a:p>
          <a:p>
            <a:pPr lvl="1"/>
            <a:r>
              <a:rPr lang="es-ES" altLang="zh-CN" dirty="0"/>
              <a:t> </a:t>
            </a:r>
            <a:r>
              <a:rPr lang="es-ES" altLang="zh-CN" dirty="0" err="1"/>
              <a:t>mkdir</a:t>
            </a:r>
            <a:r>
              <a:rPr lang="es-ES" altLang="zh-CN" dirty="0"/>
              <a:t> </a:t>
            </a:r>
            <a:r>
              <a:rPr lang="zh-CN" altLang="es-ES" dirty="0"/>
              <a:t>创建文件  </a:t>
            </a:r>
            <a:r>
              <a:rPr lang="es-ES" altLang="zh-CN" dirty="0"/>
              <a:t>-p </a:t>
            </a:r>
            <a:r>
              <a:rPr lang="zh-CN" altLang="es-ES" dirty="0"/>
              <a:t>参数： </a:t>
            </a:r>
            <a:r>
              <a:rPr lang="es-ES" altLang="zh-CN" dirty="0" err="1"/>
              <a:t>src</a:t>
            </a:r>
            <a:endParaRPr lang="es-ES" altLang="zh-CN" dirty="0"/>
          </a:p>
          <a:p>
            <a:pPr lvl="1"/>
            <a:r>
              <a:rPr lang="es-ES" altLang="zh-CN" dirty="0"/>
              <a:t> </a:t>
            </a:r>
            <a:r>
              <a:rPr lang="es-ES" altLang="zh-CN" dirty="0" err="1"/>
              <a:t>rm</a:t>
            </a:r>
            <a:r>
              <a:rPr lang="es-ES" altLang="zh-CN" dirty="0"/>
              <a:t> </a:t>
            </a:r>
            <a:r>
              <a:rPr lang="zh-CN" altLang="es-ES" dirty="0"/>
              <a:t>删除文件或者文件夹 </a:t>
            </a:r>
            <a:r>
              <a:rPr lang="es-ES" altLang="zh-CN" dirty="0"/>
              <a:t>–r</a:t>
            </a:r>
            <a:r>
              <a:rPr lang="zh-CN" altLang="es-ES" dirty="0"/>
              <a:t>  参数： </a:t>
            </a:r>
            <a:r>
              <a:rPr lang="es-ES" altLang="zh-CN" dirty="0" err="1"/>
              <a:t>path</a:t>
            </a:r>
            <a:endParaRPr lang="es-ES" altLang="zh-CN" dirty="0"/>
          </a:p>
          <a:p>
            <a:pPr lvl="1"/>
            <a:r>
              <a:rPr lang="es-ES" altLang="zh-CN" dirty="0"/>
              <a:t> </a:t>
            </a:r>
            <a:r>
              <a:rPr lang="es-ES" altLang="zh-CN" dirty="0" err="1"/>
              <a:t>touch</a:t>
            </a:r>
            <a:r>
              <a:rPr lang="es-ES" altLang="zh-CN" dirty="0"/>
              <a:t> </a:t>
            </a:r>
            <a:r>
              <a:rPr lang="zh-CN" altLang="es-ES" dirty="0"/>
              <a:t>创建文件 </a:t>
            </a:r>
            <a:endParaRPr lang="es-ES" altLang="zh-CN" dirty="0"/>
          </a:p>
          <a:p>
            <a:pPr lvl="1"/>
            <a:r>
              <a:rPr lang="es-ES" altLang="zh-CN" dirty="0"/>
              <a:t> </a:t>
            </a:r>
            <a:r>
              <a:rPr lang="es-ES" altLang="zh-CN" dirty="0" err="1"/>
              <a:t>cat</a:t>
            </a:r>
            <a:r>
              <a:rPr lang="es-ES" altLang="zh-CN" dirty="0"/>
              <a:t> </a:t>
            </a:r>
            <a:r>
              <a:rPr lang="zh-CN" altLang="es-ES" dirty="0"/>
              <a:t>打印文件</a:t>
            </a:r>
            <a:endParaRPr lang="es-ES" altLang="zh-CN" dirty="0"/>
          </a:p>
          <a:p>
            <a:pPr lvl="1"/>
            <a:r>
              <a:rPr lang="es-ES" altLang="zh-CN" dirty="0" err="1"/>
              <a:t>Pwd</a:t>
            </a:r>
            <a:r>
              <a:rPr lang="es-ES" altLang="zh-CN" dirty="0"/>
              <a:t> </a:t>
            </a:r>
            <a:r>
              <a:rPr lang="zh-CN" altLang="es-ES" dirty="0"/>
              <a:t>打印当前工作目录的绝对路径</a:t>
            </a:r>
            <a:endParaRPr lang="es-ES" altLang="zh-CN" dirty="0"/>
          </a:p>
          <a:p>
            <a:endParaRPr lang="es-E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71F93F2-6379-4433-B754-C1D0F6EBD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altLang="zh-CN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Linux </a:t>
            </a:r>
            <a:r>
              <a:rPr lang="zh-CN" altLang="es-ES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命令行工具</a:t>
            </a:r>
            <a:r>
              <a:rPr lang="es-ES" altLang="zh-CN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:</a:t>
            </a:r>
            <a:r>
              <a:rPr lang="zh-CN" altLang="es-ES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文件操作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639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17FF2C8-6469-41CA-B038-EFB3F4790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echo </a:t>
            </a:r>
            <a:r>
              <a:rPr lang="zh-CN" altLang="es-ES" dirty="0"/>
              <a:t>命令表示打印字符串 </a:t>
            </a:r>
            <a:endParaRPr lang="es-ES" altLang="zh-CN" dirty="0"/>
          </a:p>
          <a:p>
            <a:r>
              <a:rPr lang="es-ES" dirty="0"/>
              <a:t>&gt;</a:t>
            </a:r>
            <a:r>
              <a:rPr lang="zh-CN" altLang="es-ES" dirty="0"/>
              <a:t>是将前一个程序输出写入到后一个文件</a:t>
            </a:r>
            <a:endParaRPr lang="es-ES" altLang="zh-CN" dirty="0"/>
          </a:p>
          <a:p>
            <a:r>
              <a:rPr lang="es-ES" dirty="0"/>
              <a:t>&gt;&gt; </a:t>
            </a:r>
            <a:r>
              <a:rPr lang="zh-CN" altLang="es-ES" dirty="0"/>
              <a:t>是将前一个程序输出追加到后一个文件</a:t>
            </a:r>
            <a:endParaRPr lang="en-US" dirty="0"/>
          </a:p>
          <a:p>
            <a:r>
              <a:rPr lang="en-US" dirty="0"/>
              <a:t>echo foo  &gt; foo.txt  # </a:t>
            </a:r>
            <a:r>
              <a:rPr lang="zh-CN" altLang="es-ES" dirty="0"/>
              <a:t>从头写入</a:t>
            </a:r>
            <a:r>
              <a:rPr lang="es-ES" altLang="zh-CN" dirty="0" err="1"/>
              <a:t>foo</a:t>
            </a:r>
            <a:r>
              <a:rPr lang="zh-CN" altLang="es-ES" dirty="0"/>
              <a:t>到 </a:t>
            </a:r>
            <a:r>
              <a:rPr lang="es-ES" altLang="zh-CN" dirty="0"/>
              <a:t>foo.txt</a:t>
            </a:r>
            <a:endParaRPr lang="en-US" dirty="0"/>
          </a:p>
          <a:p>
            <a:r>
              <a:rPr lang="en-US" dirty="0"/>
              <a:t>echo </a:t>
            </a:r>
            <a:r>
              <a:rPr lang="en-US" dirty="0" err="1"/>
              <a:t>foocontent</a:t>
            </a:r>
            <a:r>
              <a:rPr lang="en-US" dirty="0"/>
              <a:t> &gt;&gt; foo.txt # </a:t>
            </a:r>
            <a:r>
              <a:rPr lang="zh-CN" altLang="es-ES" dirty="0"/>
              <a:t>向</a:t>
            </a:r>
            <a:r>
              <a:rPr lang="es-ES" altLang="zh-CN" dirty="0"/>
              <a:t>foo.txt</a:t>
            </a:r>
            <a:r>
              <a:rPr lang="zh-CN" altLang="es-ES" dirty="0"/>
              <a:t>追加</a:t>
            </a:r>
            <a:r>
              <a:rPr lang="es-ES" altLang="zh-CN" dirty="0" err="1"/>
              <a:t>foo</a:t>
            </a:r>
            <a:endParaRPr lang="es-ES" altLang="zh-CN" dirty="0"/>
          </a:p>
          <a:p>
            <a:endParaRPr lang="es-ES" altLang="zh-CN" dirty="0"/>
          </a:p>
          <a:p>
            <a:r>
              <a:rPr lang="es-ES" altLang="zh-CN" dirty="0"/>
              <a:t>|</a:t>
            </a:r>
            <a:r>
              <a:rPr lang="zh-CN" altLang="es-ES" dirty="0"/>
              <a:t> 是管道连接符， 将前一个命令的输出传给后一个程序作为输入</a:t>
            </a:r>
            <a:endParaRPr lang="es-ES" altLang="zh-CN" dirty="0"/>
          </a:p>
          <a:p>
            <a:r>
              <a:rPr lang="es-ES" altLang="zh-CN" dirty="0"/>
              <a:t>echo .</a:t>
            </a:r>
            <a:r>
              <a:rPr lang="zh-CN" altLang="es-ES" dirty="0"/>
              <a:t> </a:t>
            </a:r>
            <a:r>
              <a:rPr lang="es-ES" altLang="zh-CN" dirty="0"/>
              <a:t>|</a:t>
            </a:r>
            <a:r>
              <a:rPr lang="zh-CN" altLang="es-ES" dirty="0"/>
              <a:t> </a:t>
            </a:r>
            <a:r>
              <a:rPr lang="es-ES" altLang="zh-CN" dirty="0"/>
              <a:t> </a:t>
            </a:r>
            <a:r>
              <a:rPr lang="es-ES" altLang="zh-CN" dirty="0" err="1"/>
              <a:t>ls</a:t>
            </a:r>
            <a:r>
              <a:rPr lang="es-ES" altLang="zh-CN" dirty="0"/>
              <a:t>   </a:t>
            </a:r>
            <a:r>
              <a:rPr lang="zh-CN" altLang="es-ES" dirty="0"/>
              <a:t>打印当前目录文件</a:t>
            </a:r>
            <a:endParaRPr lang="es-ES" altLang="zh-CN" dirty="0"/>
          </a:p>
          <a:p>
            <a:r>
              <a:rPr lang="es-ES" altLang="zh-CN" dirty="0"/>
              <a:t>Top  | grep </a:t>
            </a:r>
            <a:r>
              <a:rPr lang="es-ES" altLang="zh-CN" dirty="0" err="1"/>
              <a:t>mysql</a:t>
            </a:r>
            <a:r>
              <a:rPr lang="es-ES" altLang="zh-CN" dirty="0"/>
              <a:t>  </a:t>
            </a:r>
            <a:r>
              <a:rPr lang="zh-CN" altLang="es-ES" dirty="0"/>
              <a:t>打印现在正在运行的进程中含有</a:t>
            </a:r>
            <a:r>
              <a:rPr lang="es-ES" altLang="zh-CN" dirty="0" err="1"/>
              <a:t>mysql</a:t>
            </a:r>
            <a:r>
              <a:rPr lang="zh-CN" altLang="es-ES" dirty="0"/>
              <a:t>的部分</a:t>
            </a:r>
            <a:endParaRPr lang="es-ES" altLang="zh-CN" dirty="0"/>
          </a:p>
          <a:p>
            <a:r>
              <a:rPr lang="zh-CN" altLang="es-ES" dirty="0"/>
              <a:t>一个区别是： 重定向符号的后一个参数是一个文件，但是管道的后一个参数是一个参数 </a:t>
            </a:r>
            <a:endParaRPr lang="es-ES" altLang="zh-CN" dirty="0"/>
          </a:p>
          <a:p>
            <a:endParaRPr lang="es-ES" altLang="zh-CN" dirty="0"/>
          </a:p>
          <a:p>
            <a:endParaRPr 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3EA86CB-2A2D-40E3-BD3E-AE727019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</a:t>
            </a:r>
            <a:r>
              <a:rPr lang="zh-CN" altLang="es-ES" dirty="0"/>
              <a:t>命令： 重定向符号 </a:t>
            </a:r>
            <a:r>
              <a:rPr lang="es-ES" altLang="zh-CN" dirty="0"/>
              <a:t>&gt;&gt; &gt;  </a:t>
            </a:r>
            <a:r>
              <a:rPr lang="zh-CN" altLang="es-ES" dirty="0"/>
              <a:t>和 管道符号 </a:t>
            </a:r>
            <a:r>
              <a:rPr lang="es-ES" altLang="zh-CN" dirty="0"/>
              <a:t>| </a:t>
            </a:r>
            <a:r>
              <a:rPr lang="zh-CN" altLang="es-E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727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C5760D0-D4E7-407B-A2D9-07AD6F7AD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s-ES" dirty="0"/>
              <a:t>打印当前目录   ；  打印根目录 </a:t>
            </a:r>
            <a:endParaRPr lang="es-ES" altLang="zh-CN" dirty="0"/>
          </a:p>
          <a:p>
            <a:r>
              <a:rPr lang="zh-CN" altLang="es-ES" dirty="0"/>
              <a:t>创建一个</a:t>
            </a:r>
            <a:r>
              <a:rPr lang="es-ES" altLang="zh-CN" dirty="0"/>
              <a:t>foo.txt</a:t>
            </a:r>
            <a:r>
              <a:rPr lang="zh-CN" altLang="es-ES" dirty="0"/>
              <a:t>文件  </a:t>
            </a:r>
            <a:endParaRPr lang="es-ES" altLang="zh-CN" dirty="0"/>
          </a:p>
          <a:p>
            <a:r>
              <a:rPr lang="zh-CN" altLang="es-ES" dirty="0"/>
              <a:t>利用重定向符号向里面输入一行字符</a:t>
            </a:r>
            <a:endParaRPr lang="es-ES" altLang="zh-CN" dirty="0"/>
          </a:p>
          <a:p>
            <a:r>
              <a:rPr lang="zh-CN" altLang="es-ES" dirty="0"/>
              <a:t>将这个文件复制到根目录下</a:t>
            </a:r>
            <a:endParaRPr lang="es-ES" altLang="zh-CN" dirty="0"/>
          </a:p>
          <a:p>
            <a:r>
              <a:rPr lang="zh-CN" altLang="es-ES" dirty="0"/>
              <a:t>然后把当前文件删掉</a:t>
            </a:r>
            <a:endParaRPr lang="es-ES" altLang="zh-CN" dirty="0"/>
          </a:p>
          <a:p>
            <a:r>
              <a:rPr lang="zh-CN" altLang="es-ES" dirty="0"/>
              <a:t>把根目录下的</a:t>
            </a:r>
            <a:r>
              <a:rPr lang="es-ES" altLang="zh-CN" dirty="0"/>
              <a:t>foo.txt</a:t>
            </a:r>
            <a:r>
              <a:rPr lang="zh-CN" altLang="es-ES" dirty="0"/>
              <a:t>移动回来</a:t>
            </a:r>
            <a:endParaRPr lang="es-ES" altLang="zh-CN" dirty="0"/>
          </a:p>
          <a:p>
            <a:endParaRPr lang="es-ES" altLang="zh-CN" dirty="0"/>
          </a:p>
          <a:p>
            <a:r>
              <a:rPr lang="zh-CN" altLang="es-ES" dirty="0"/>
              <a:t>思考题： 如何删除一个目录下所有以</a:t>
            </a:r>
            <a:r>
              <a:rPr lang="es-ES" altLang="zh-CN" dirty="0"/>
              <a:t>.</a:t>
            </a:r>
            <a:r>
              <a:rPr lang="es-ES" altLang="zh-CN" dirty="0" err="1"/>
              <a:t>sh</a:t>
            </a:r>
            <a:r>
              <a:rPr lang="zh-CN" altLang="es-ES" dirty="0"/>
              <a:t>结尾的文件？</a:t>
            </a:r>
            <a:endParaRPr lang="es-ES" altLang="zh-CN" dirty="0"/>
          </a:p>
          <a:p>
            <a:pPr lvl="1"/>
            <a:r>
              <a:rPr lang="es-ES" altLang="zh-CN" dirty="0" err="1"/>
              <a:t>rm</a:t>
            </a:r>
            <a:r>
              <a:rPr lang="es-ES" altLang="zh-CN" dirty="0"/>
              <a:t> ./target/*.sh</a:t>
            </a:r>
          </a:p>
          <a:p>
            <a:pPr lvl="1"/>
            <a:r>
              <a:rPr lang="es-ES" altLang="zh-CN" dirty="0" err="1"/>
              <a:t>rm</a:t>
            </a:r>
            <a:r>
              <a:rPr lang="es-ES" altLang="zh-CN" dirty="0"/>
              <a:t> ./target/*.</a:t>
            </a:r>
            <a:r>
              <a:rPr lang="es-ES" altLang="zh-CN" dirty="0" err="1"/>
              <a:t>txt</a:t>
            </a:r>
            <a:endParaRPr lang="es-ES" altLang="zh-CN" dirty="0"/>
          </a:p>
          <a:p>
            <a:pPr lvl="1"/>
            <a:r>
              <a:rPr lang="es-ES" altLang="zh-CN" dirty="0" err="1"/>
              <a:t>rm</a:t>
            </a:r>
            <a:r>
              <a:rPr lang="es-ES" altLang="zh-CN" dirty="0"/>
              <a:t> ./target/autodl-*.txt</a:t>
            </a:r>
          </a:p>
          <a:p>
            <a:pPr lvl="1"/>
            <a:endParaRPr lang="es-ES" altLang="zh-CN" dirty="0"/>
          </a:p>
          <a:p>
            <a:pPr marL="530225" lvl="1" indent="0">
              <a:buNone/>
            </a:pPr>
            <a:endParaRPr lang="es-ES" altLang="zh-CN" dirty="0"/>
          </a:p>
          <a:p>
            <a:pPr marL="530225" lvl="1" indent="0">
              <a:buNone/>
            </a:pPr>
            <a:endParaRPr lang="es-ES" altLang="zh-CN" dirty="0"/>
          </a:p>
          <a:p>
            <a:endParaRPr lang="es-ES" altLang="zh-CN" dirty="0"/>
          </a:p>
          <a:p>
            <a:endParaRPr 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DB352B1-F680-427F-BCFD-BCFEAB906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s-ES" dirty="0"/>
              <a:t>基础需求</a:t>
            </a:r>
            <a:r>
              <a:rPr lang="es-ES" altLang="zh-CN" dirty="0"/>
              <a:t>: </a:t>
            </a:r>
            <a:r>
              <a:rPr lang="zh-CN" altLang="es-ES" dirty="0"/>
              <a:t>在图形化界面里同样常用的需求</a:t>
            </a:r>
            <a:endParaRPr 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E49F620-5C10-462C-9948-82986F921989}"/>
              </a:ext>
            </a:extLst>
          </p:cNvPr>
          <p:cNvSpPr/>
          <p:nvPr/>
        </p:nvSpPr>
        <p:spPr>
          <a:xfrm>
            <a:off x="4279259" y="5531715"/>
            <a:ext cx="3236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Shell</a:t>
            </a:r>
            <a:r>
              <a:rPr lang="zh-CN" altLang="es-ES" dirty="0"/>
              <a:t>命令是支持正则表达式的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61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2292C09-5219-44A8-8979-5EF6AC7EA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s-ES" dirty="0"/>
              <a:t>显卡资源：</a:t>
            </a:r>
            <a:r>
              <a:rPr lang="en-US" altLang="zh-CN" dirty="0" err="1"/>
              <a:t>n</a:t>
            </a:r>
            <a:r>
              <a:rPr lang="en-US" dirty="0" err="1"/>
              <a:t>vidia-smi</a:t>
            </a:r>
            <a:r>
              <a:rPr lang="en-US" dirty="0"/>
              <a:t> </a:t>
            </a:r>
            <a:r>
              <a:rPr lang="en-IE" dirty="0"/>
              <a:t>/</a:t>
            </a:r>
            <a:r>
              <a:rPr lang="zh-CN" altLang="en-US" dirty="0"/>
              <a:t> </a:t>
            </a:r>
            <a:r>
              <a:rPr lang="en-IE" altLang="zh-CN" dirty="0" err="1"/>
              <a:t>gpustat</a:t>
            </a:r>
            <a:endParaRPr lang="en-IE" altLang="zh-CN" dirty="0"/>
          </a:p>
          <a:p>
            <a:pPr lvl="1"/>
            <a:r>
              <a:rPr lang="zh-CN" altLang="en-US" dirty="0"/>
              <a:t>周期性打印显卡占用情况</a:t>
            </a:r>
            <a:r>
              <a:rPr lang="en-IE" altLang="zh-CN" dirty="0"/>
              <a:t>: watch </a:t>
            </a:r>
            <a:r>
              <a:rPr lang="en-IE" altLang="zh-CN" dirty="0" err="1"/>
              <a:t>nvidia-smi</a:t>
            </a:r>
            <a:r>
              <a:rPr lang="en-IE" altLang="zh-CN" dirty="0"/>
              <a:t> / </a:t>
            </a:r>
            <a:r>
              <a:rPr lang="en-US" altLang="zh-CN" dirty="0" err="1"/>
              <a:t>nvidia-smi</a:t>
            </a:r>
            <a:r>
              <a:rPr lang="en-US" altLang="zh-CN" dirty="0"/>
              <a:t> –l 1 </a:t>
            </a:r>
            <a:endParaRPr lang="en-US" dirty="0"/>
          </a:p>
          <a:p>
            <a:r>
              <a:rPr lang="zh-CN" altLang="es-ES" dirty="0"/>
              <a:t>磁盘空间：</a:t>
            </a:r>
            <a:r>
              <a:rPr lang="es-ES" altLang="zh-CN" dirty="0" err="1"/>
              <a:t>df</a:t>
            </a:r>
            <a:r>
              <a:rPr lang="es-ES" altLang="zh-CN" dirty="0"/>
              <a:t> –h </a:t>
            </a:r>
            <a:r>
              <a:rPr lang="zh-CN" altLang="es-ES" dirty="0"/>
              <a:t>和</a:t>
            </a:r>
            <a:r>
              <a:rPr lang="es-ES" altLang="zh-CN" dirty="0"/>
              <a:t>  du –h –d</a:t>
            </a:r>
            <a:r>
              <a:rPr lang="zh-CN" altLang="es-ES" dirty="0"/>
              <a:t> </a:t>
            </a:r>
            <a:r>
              <a:rPr lang="es-ES" altLang="zh-CN" dirty="0"/>
              <a:t>1 </a:t>
            </a:r>
            <a:endParaRPr lang="en-US" dirty="0"/>
          </a:p>
          <a:p>
            <a:r>
              <a:rPr lang="es-ES" altLang="zh-CN" dirty="0"/>
              <a:t>CPU</a:t>
            </a:r>
            <a:r>
              <a:rPr lang="zh-CN" altLang="es-ES" dirty="0"/>
              <a:t>进程：</a:t>
            </a:r>
            <a:r>
              <a:rPr lang="es-ES" altLang="zh-CN" dirty="0"/>
              <a:t>Top</a:t>
            </a:r>
          </a:p>
          <a:p>
            <a:r>
              <a:rPr lang="zh-CN" altLang="es-ES" dirty="0"/>
              <a:t>进程查看：</a:t>
            </a:r>
            <a:r>
              <a:rPr lang="es-ES" altLang="zh-CN" dirty="0" err="1"/>
              <a:t>ps</a:t>
            </a:r>
            <a:r>
              <a:rPr lang="es-ES" altLang="zh-CN" dirty="0"/>
              <a:t> –p  12345  –o </a:t>
            </a:r>
            <a:r>
              <a:rPr lang="es-ES" altLang="zh-CN" dirty="0" err="1"/>
              <a:t>user</a:t>
            </a:r>
            <a:endParaRPr lang="es-ES" altLang="zh-CN" dirty="0"/>
          </a:p>
          <a:p>
            <a:pPr lvl="1"/>
            <a:r>
              <a:rPr lang="zh-CN" altLang="es-ES" dirty="0"/>
              <a:t>查看进程号</a:t>
            </a:r>
            <a:r>
              <a:rPr lang="es-ES" altLang="zh-CN" dirty="0"/>
              <a:t>12345</a:t>
            </a:r>
            <a:r>
              <a:rPr lang="zh-CN" altLang="es-ES" dirty="0"/>
              <a:t>的</a:t>
            </a:r>
            <a:r>
              <a:rPr lang="es-ES" altLang="zh-CN" dirty="0" err="1"/>
              <a:t>user</a:t>
            </a:r>
            <a:r>
              <a:rPr lang="es-ES" altLang="zh-CN" dirty="0"/>
              <a:t>/</a:t>
            </a:r>
            <a:r>
              <a:rPr lang="zh-CN" altLang="es-ES" dirty="0"/>
              <a:t>命令 </a:t>
            </a:r>
            <a:endParaRPr lang="es-ES" altLang="zh-CN" dirty="0"/>
          </a:p>
          <a:p>
            <a:r>
              <a:rPr lang="zh-CN" altLang="es-ES" dirty="0"/>
              <a:t>杀死进程： </a:t>
            </a:r>
            <a:r>
              <a:rPr lang="es-ES" altLang="zh-CN" dirty="0" err="1"/>
              <a:t>kill</a:t>
            </a:r>
            <a:r>
              <a:rPr lang="es-ES" altLang="zh-CN" dirty="0"/>
              <a:t> -9  12345 </a:t>
            </a:r>
          </a:p>
          <a:p>
            <a:endParaRPr lang="es-ES" altLang="zh-CN" dirty="0"/>
          </a:p>
          <a:p>
            <a:endParaRPr lang="en-US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F2380779-4AD1-4900-94F4-09A9FEACE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1300"/>
            <a:ext cx="9601200" cy="684213"/>
          </a:xfrm>
        </p:spPr>
        <p:txBody>
          <a:bodyPr>
            <a:normAutofit fontScale="90000"/>
          </a:bodyPr>
          <a:lstStyle/>
          <a:p>
            <a:r>
              <a:rPr lang="es-ES" altLang="zh-CN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Linux </a:t>
            </a:r>
            <a:r>
              <a:rPr lang="zh-CN" altLang="es-ES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命令行工具 监控服务器状况</a:t>
            </a:r>
            <a:br>
              <a:rPr lang="zh-CN" altLang="en-US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462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ED83220-4CBF-461A-BB42-C3B202D23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s-ES" dirty="0"/>
              <a:t>官方文档通过</a:t>
            </a:r>
            <a:r>
              <a:rPr lang="es-ES" altLang="zh-CN" dirty="0"/>
              <a:t>—</a:t>
            </a:r>
            <a:r>
              <a:rPr lang="es-ES" altLang="zh-CN" dirty="0" err="1"/>
              <a:t>help</a:t>
            </a:r>
            <a:r>
              <a:rPr lang="es-ES" altLang="zh-CN" dirty="0"/>
              <a:t> </a:t>
            </a:r>
            <a:r>
              <a:rPr lang="zh-CN" altLang="es-ES" dirty="0"/>
              <a:t>参数可以查看 针对复杂需求</a:t>
            </a:r>
            <a:endParaRPr lang="es-ES" altLang="zh-CN" dirty="0"/>
          </a:p>
          <a:p>
            <a:pPr lvl="1"/>
            <a:r>
              <a:rPr lang="es-ES" altLang="zh-CN" dirty="0" err="1"/>
              <a:t>ls</a:t>
            </a:r>
            <a:r>
              <a:rPr lang="es-ES" dirty="0"/>
              <a:t> --</a:t>
            </a:r>
            <a:r>
              <a:rPr lang="es-ES" dirty="0" err="1"/>
              <a:t>help</a:t>
            </a:r>
            <a:endParaRPr lang="es-ES" dirty="0"/>
          </a:p>
          <a:p>
            <a:pPr lvl="1"/>
            <a:r>
              <a:rPr lang="es-ES" altLang="zh-CN" dirty="0"/>
              <a:t>n</a:t>
            </a:r>
            <a:r>
              <a:rPr lang="en-US" dirty="0" err="1"/>
              <a:t>vidia-smi</a:t>
            </a:r>
            <a:r>
              <a:rPr lang="en-US" dirty="0"/>
              <a:t> --</a:t>
            </a:r>
            <a:r>
              <a:rPr lang="es-ES" altLang="zh-CN" dirty="0" err="1"/>
              <a:t>help</a:t>
            </a:r>
            <a:endParaRPr lang="es-ES" altLang="zh-CN" dirty="0"/>
          </a:p>
          <a:p>
            <a:pPr lvl="1"/>
            <a:endParaRPr lang="es-ES" altLang="zh-CN" dirty="0"/>
          </a:p>
          <a:p>
            <a:r>
              <a:rPr lang="zh-CN" altLang="es-ES" dirty="0"/>
              <a:t>第三方资源 菜鸟文档 针对简单需求</a:t>
            </a:r>
            <a:endParaRPr lang="es-ES" altLang="zh-CN" dirty="0"/>
          </a:p>
          <a:p>
            <a:pPr lvl="1"/>
            <a:r>
              <a:rPr lang="es-ES" dirty="0">
                <a:hlinkClick r:id="rId2"/>
              </a:rPr>
              <a:t>Linux </a:t>
            </a:r>
            <a:r>
              <a:rPr lang="es-ES" dirty="0" err="1">
                <a:hlinkClick r:id="rId2"/>
              </a:rPr>
              <a:t>scp</a:t>
            </a:r>
            <a:r>
              <a:rPr lang="zh-CN" altLang="es-ES" dirty="0">
                <a:hlinkClick r:id="rId2"/>
              </a:rPr>
              <a:t>命令 </a:t>
            </a:r>
            <a:r>
              <a:rPr lang="es-ES" altLang="zh-CN" dirty="0">
                <a:hlinkClick r:id="rId2"/>
              </a:rPr>
              <a:t>| </a:t>
            </a:r>
            <a:r>
              <a:rPr lang="zh-CN" altLang="es-ES" dirty="0">
                <a:hlinkClick r:id="rId2"/>
              </a:rPr>
              <a:t>菜鸟教程 </a:t>
            </a:r>
            <a:r>
              <a:rPr lang="es-ES" altLang="zh-CN" dirty="0">
                <a:hlinkClick r:id="rId2"/>
              </a:rPr>
              <a:t>(</a:t>
            </a:r>
            <a:r>
              <a:rPr lang="es-ES" dirty="0">
                <a:hlinkClick r:id="rId2"/>
              </a:rPr>
              <a:t>runoob.com)</a:t>
            </a:r>
            <a:endParaRPr lang="es-E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4912997-4550-4CFE-AB2C-268A6D1AE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</a:t>
            </a:r>
            <a:r>
              <a:rPr lang="zh-CN" altLang="es-ES" dirty="0"/>
              <a:t>命令： 文档和资源阅读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A43194-1D8B-44CA-8DDF-252E0B462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08" y="3429000"/>
            <a:ext cx="8108383" cy="291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60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0" y="143510"/>
            <a:ext cx="7919357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Shell 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脚本编写与使用</a:t>
            </a:r>
            <a:endParaRPr lang="zh-CN" altLang="en-US" sz="3600" dirty="0">
              <a:latin typeface="Times New Roman Regular" panose="02020603050405020304" charset="0"/>
              <a:ea typeface="楷体" panose="02010609060101010101" charset="-122"/>
              <a:cs typeface="Times New Roman Regular" panose="02020603050405020304" charset="0"/>
            </a:endParaRPr>
          </a:p>
        </p:txBody>
      </p:sp>
      <p:sp>
        <p:nvSpPr>
          <p:cNvPr id="3" name="内容占位符 1">
            <a:extLst>
              <a:ext uri="{FF2B5EF4-FFF2-40B4-BE49-F238E27FC236}">
                <a16:creationId xmlns:a16="http://schemas.microsoft.com/office/drawing/2014/main" id="{C0E91352-9C1D-46C0-B615-F933676AC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80045"/>
            <a:ext cx="12200400" cy="5472000"/>
          </a:xfrm>
        </p:spPr>
        <p:txBody>
          <a:bodyPr/>
          <a:lstStyle/>
          <a:p>
            <a:r>
              <a:rPr lang="zh-CN" altLang="es-ES" dirty="0"/>
              <a:t>批处理命令</a:t>
            </a:r>
            <a:endParaRPr lang="es-ES" altLang="zh-CN" dirty="0"/>
          </a:p>
          <a:p>
            <a:pPr lvl="1"/>
            <a:r>
              <a:rPr lang="zh-CN" altLang="es-ES" dirty="0"/>
              <a:t>需求</a:t>
            </a:r>
            <a:r>
              <a:rPr lang="es-ES" altLang="zh-CN" dirty="0"/>
              <a:t>1</a:t>
            </a:r>
            <a:r>
              <a:rPr lang="zh-CN" altLang="es-ES" dirty="0"/>
              <a:t>：对重复执行的命令进行记录 例如： </a:t>
            </a:r>
            <a:r>
              <a:rPr lang="es-ES" altLang="zh-CN" dirty="0"/>
              <a:t>C++</a:t>
            </a:r>
            <a:r>
              <a:rPr lang="zh-CN" altLang="es-ES" dirty="0"/>
              <a:t>编译命令</a:t>
            </a:r>
            <a:endParaRPr lang="es-ES" altLang="zh-CN" dirty="0"/>
          </a:p>
          <a:p>
            <a:pPr lvl="1"/>
            <a:r>
              <a:rPr lang="zh-CN" altLang="es-ES" dirty="0"/>
              <a:t>需求</a:t>
            </a:r>
            <a:r>
              <a:rPr lang="es-ES" altLang="zh-CN" dirty="0"/>
              <a:t>2</a:t>
            </a:r>
            <a:r>
              <a:rPr lang="zh-CN" altLang="es-ES" dirty="0"/>
              <a:t>：对需要复现的命令进行保存 例如： 国赛</a:t>
            </a:r>
            <a:endParaRPr lang="es-ES" altLang="zh-CN" dirty="0"/>
          </a:p>
          <a:p>
            <a:pPr lvl="1"/>
            <a:r>
              <a:rPr lang="zh-CN" altLang="es-ES" dirty="0"/>
              <a:t>将所需要的命令存入一个</a:t>
            </a:r>
            <a:r>
              <a:rPr lang="es-ES" altLang="zh-CN" dirty="0"/>
              <a:t>.</a:t>
            </a:r>
            <a:r>
              <a:rPr lang="es-ES" altLang="zh-CN" dirty="0" err="1"/>
              <a:t>sh</a:t>
            </a:r>
            <a:r>
              <a:rPr lang="zh-CN" altLang="es-ES" dirty="0"/>
              <a:t>结尾的文件</a:t>
            </a:r>
            <a:endParaRPr lang="es-ES" altLang="zh-CN" dirty="0"/>
          </a:p>
          <a:p>
            <a:r>
              <a:rPr lang="es-ES" altLang="zh-CN" dirty="0"/>
              <a:t>Shell </a:t>
            </a:r>
            <a:r>
              <a:rPr lang="zh-CN" altLang="es-ES" dirty="0"/>
              <a:t>编程 </a:t>
            </a:r>
            <a:endParaRPr lang="es-ES" altLang="zh-CN" dirty="0"/>
          </a:p>
          <a:p>
            <a:pPr lvl="1"/>
            <a:r>
              <a:rPr lang="zh-CN" altLang="es-ES" dirty="0"/>
              <a:t>解决复杂的需求</a:t>
            </a:r>
            <a:endParaRPr lang="es-ES" altLang="zh-CN" dirty="0"/>
          </a:p>
          <a:p>
            <a:pPr lvl="1"/>
            <a:r>
              <a:rPr lang="zh-CN" altLang="es-ES" dirty="0"/>
              <a:t>变量</a:t>
            </a:r>
            <a:r>
              <a:rPr lang="es-ES" altLang="zh-CN" dirty="0"/>
              <a:t> </a:t>
            </a:r>
            <a:r>
              <a:rPr lang="zh-CN" altLang="es-ES" dirty="0"/>
              <a:t>选择</a:t>
            </a:r>
            <a:r>
              <a:rPr lang="es-ES" altLang="zh-CN" dirty="0"/>
              <a:t> </a:t>
            </a:r>
            <a:r>
              <a:rPr lang="zh-CN" altLang="es-ES" dirty="0"/>
              <a:t>循环</a:t>
            </a:r>
            <a:endParaRPr lang="es-ES" altLang="zh-CN" dirty="0"/>
          </a:p>
        </p:txBody>
      </p:sp>
    </p:spTree>
    <p:extLst>
      <p:ext uri="{BB962C8B-B14F-4D97-AF65-F5344CB8AC3E}">
        <p14:creationId xmlns:p14="http://schemas.microsoft.com/office/powerpoint/2010/main" val="3844088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D0787D0-8B01-41A2-A5A3-5A911751906E}"/>
              </a:ext>
            </a:extLst>
          </p:cNvPr>
          <p:cNvSpPr txBox="1"/>
          <p:nvPr/>
        </p:nvSpPr>
        <p:spPr>
          <a:xfrm>
            <a:off x="0" y="143510"/>
            <a:ext cx="7919357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Shell 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脚本编写与使用</a:t>
            </a:r>
            <a:endParaRPr lang="zh-CN" altLang="en-US" sz="3600" dirty="0">
              <a:latin typeface="Times New Roman Regular" panose="02020603050405020304" charset="0"/>
              <a:ea typeface="楷体" panose="02010609060101010101" charset="-122"/>
              <a:cs typeface="Times New Roman Regular" panose="0202060305040502030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D7FDAD3-2F68-4E55-9876-0CCF2CD930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34"/>
          <a:stretch/>
        </p:blipFill>
        <p:spPr>
          <a:xfrm>
            <a:off x="114299" y="962242"/>
            <a:ext cx="5902794" cy="294496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B223535-43B2-4987-B1BE-2530D8B4DA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909" y="919244"/>
            <a:ext cx="5189721" cy="294496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EF2EAC0-965A-4DD4-97EE-330358B139F9}"/>
              </a:ext>
            </a:extLst>
          </p:cNvPr>
          <p:cNvSpPr/>
          <p:nvPr/>
        </p:nvSpPr>
        <p:spPr>
          <a:xfrm>
            <a:off x="1694320" y="399360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s-ES" dirty="0"/>
              <a:t>交互式</a:t>
            </a:r>
            <a:r>
              <a:rPr lang="es-ES" altLang="zh-CN" dirty="0" err="1"/>
              <a:t>python</a:t>
            </a:r>
            <a:endParaRPr lang="es-ES" altLang="zh-CN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95A8E0D-8325-4154-B335-C47E4A0B0E0A}"/>
              </a:ext>
            </a:extLst>
          </p:cNvPr>
          <p:cNvSpPr/>
          <p:nvPr/>
        </p:nvSpPr>
        <p:spPr>
          <a:xfrm>
            <a:off x="7649643" y="3993608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dirty="0"/>
              <a:t>Python</a:t>
            </a:r>
            <a:r>
              <a:rPr lang="zh-CN" altLang="es-ES" dirty="0"/>
              <a:t>脚本</a:t>
            </a:r>
            <a:endParaRPr lang="es-ES" altLang="zh-CN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19804BA-16C5-4654-863D-2C2B41585F97}"/>
              </a:ext>
            </a:extLst>
          </p:cNvPr>
          <p:cNvSpPr/>
          <p:nvPr/>
        </p:nvSpPr>
        <p:spPr>
          <a:xfrm>
            <a:off x="1496036" y="5981717"/>
            <a:ext cx="18133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s-ES" dirty="0"/>
              <a:t>交互式</a:t>
            </a:r>
            <a:r>
              <a:rPr lang="es-ES" altLang="zh-CN" dirty="0" err="1"/>
              <a:t>shell</a:t>
            </a:r>
            <a:r>
              <a:rPr lang="zh-CN" altLang="es-ES" dirty="0"/>
              <a:t>命令</a:t>
            </a:r>
            <a:endParaRPr lang="es-ES" altLang="zh-CN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81DE74D-4504-4292-A552-E792B00672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05" b="63783"/>
          <a:stretch/>
        </p:blipFill>
        <p:spPr>
          <a:xfrm>
            <a:off x="7334560" y="4607169"/>
            <a:ext cx="4389500" cy="994606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A3D86DFB-D62D-400C-AB65-D78445A31540}"/>
              </a:ext>
            </a:extLst>
          </p:cNvPr>
          <p:cNvSpPr/>
          <p:nvPr/>
        </p:nvSpPr>
        <p:spPr>
          <a:xfrm>
            <a:off x="7649643" y="5938230"/>
            <a:ext cx="1159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dirty="0"/>
              <a:t>Shell</a:t>
            </a:r>
            <a:r>
              <a:rPr lang="zh-CN" altLang="es-ES" dirty="0"/>
              <a:t>脚本</a:t>
            </a:r>
            <a:endParaRPr lang="es-ES" altLang="zh-CN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F1014F6-C698-406A-85E2-8A80D6E824FF}"/>
              </a:ext>
            </a:extLst>
          </p:cNvPr>
          <p:cNvSpPr/>
          <p:nvPr/>
        </p:nvSpPr>
        <p:spPr>
          <a:xfrm>
            <a:off x="3593417" y="3251776"/>
            <a:ext cx="3850772" cy="15696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ES" altLang="zh-CN" sz="3200" dirty="0" err="1"/>
              <a:t>Tips</a:t>
            </a:r>
            <a:r>
              <a:rPr lang="zh-CN" altLang="es-ES" sz="3200" dirty="0"/>
              <a:t>：</a:t>
            </a:r>
            <a:endParaRPr lang="es-ES" altLang="zh-CN" sz="3200" dirty="0"/>
          </a:p>
          <a:p>
            <a:r>
              <a:rPr lang="es-ES" altLang="zh-CN" sz="3200" dirty="0"/>
              <a:t>Python</a:t>
            </a:r>
            <a:r>
              <a:rPr lang="zh-CN" altLang="es-ES" sz="3200" dirty="0"/>
              <a:t>可以替代一部分</a:t>
            </a:r>
            <a:r>
              <a:rPr lang="es-ES" altLang="zh-CN" sz="3200" dirty="0" err="1"/>
              <a:t>shell</a:t>
            </a:r>
            <a:r>
              <a:rPr lang="zh-CN" altLang="es-ES" sz="3200" dirty="0"/>
              <a:t>功能</a:t>
            </a:r>
            <a:endParaRPr lang="es-E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19163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E2CE66F-F605-4092-AD07-1DA0B428A4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780" y="925747"/>
            <a:ext cx="8530318" cy="5539034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E74CA1E3-9D69-47AE-91EC-E1F08A849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4491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B14E22A-FEBE-4E2F-BEF8-B66AB978C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400" y="1080045"/>
            <a:ext cx="12200400" cy="5472000"/>
          </a:xfrm>
        </p:spPr>
        <p:txBody>
          <a:bodyPr/>
          <a:lstStyle/>
          <a:p>
            <a:r>
              <a:rPr lang="zh-CN" altLang="es-ES" dirty="0"/>
              <a:t>字符串变量的指定和引用</a:t>
            </a:r>
            <a:endParaRPr lang="es-ES" altLang="zh-CN" dirty="0"/>
          </a:p>
          <a:p>
            <a:pPr lvl="1"/>
            <a:r>
              <a:rPr lang="zh-CN" altLang="es-ES" dirty="0"/>
              <a:t>指定变量时不能有多余的空格</a:t>
            </a:r>
            <a:endParaRPr lang="es-ES" altLang="zh-CN" dirty="0"/>
          </a:p>
          <a:p>
            <a:pPr lvl="1"/>
            <a:r>
              <a:rPr lang="zh-CN" altLang="es-ES" dirty="0"/>
              <a:t>引用变量时需要</a:t>
            </a:r>
            <a:r>
              <a:rPr lang="es-ES" altLang="zh-CN" dirty="0"/>
              <a:t>$</a:t>
            </a:r>
            <a:r>
              <a:rPr lang="zh-CN" altLang="es-ES" dirty="0"/>
              <a:t>符号</a:t>
            </a:r>
            <a:endParaRPr lang="es-ES" altLang="zh-CN" dirty="0"/>
          </a:p>
          <a:p>
            <a:pPr lvl="1"/>
            <a:endParaRPr lang="es-ES" altLang="zh-CN" dirty="0"/>
          </a:p>
          <a:p>
            <a:pPr lvl="1"/>
            <a:endParaRPr lang="es-ES" altLang="zh-CN" dirty="0"/>
          </a:p>
          <a:p>
            <a:pPr lvl="1"/>
            <a:endParaRPr lang="es-ES" altLang="zh-CN" dirty="0"/>
          </a:p>
          <a:p>
            <a:pPr lvl="1"/>
            <a:endParaRPr lang="es-ES" altLang="zh-CN" dirty="0"/>
          </a:p>
          <a:p>
            <a:pPr lvl="1"/>
            <a:endParaRPr lang="es-ES" altLang="zh-CN" dirty="0"/>
          </a:p>
          <a:p>
            <a:r>
              <a:rPr lang="zh-CN" altLang="es-ES" dirty="0"/>
              <a:t>选择语法</a:t>
            </a:r>
            <a:endParaRPr lang="es-ES" altLang="zh-CN" dirty="0"/>
          </a:p>
          <a:p>
            <a:pPr lvl="1"/>
            <a:endParaRPr lang="es-ES" altLang="zh-CN" dirty="0"/>
          </a:p>
          <a:p>
            <a:endParaRPr lang="es-ES" altLang="zh-CN" dirty="0"/>
          </a:p>
          <a:p>
            <a:pPr marL="530225" lvl="1" indent="0">
              <a:buNone/>
            </a:pPr>
            <a:endParaRPr 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A88FC5D-2D05-4536-8347-9D2EBBE94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zh-CN" dirty="0"/>
              <a:t>Shell </a:t>
            </a:r>
            <a:r>
              <a:rPr lang="zh-CN" altLang="es-ES" dirty="0"/>
              <a:t>变量 选择 循环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720415D-FA20-4566-83B1-79D5B1443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2181185"/>
            <a:ext cx="6017199" cy="14561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4C12777-5837-41A0-8005-CA80B51DE0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10" y="4498661"/>
            <a:ext cx="5179790" cy="165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31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BC3200C-F713-42C2-A274-74D2AE673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s-ES" dirty="0"/>
              <a:t>循环语句</a:t>
            </a:r>
            <a:endParaRPr lang="es-ES" altLang="zh-CN" dirty="0"/>
          </a:p>
          <a:p>
            <a:pPr marL="0" indent="0">
              <a:buNone/>
            </a:pPr>
            <a:endParaRPr lang="es-ES" altLang="zh-CN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B1EE865D-99A1-4234-BCDA-4D3B2D7DF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1300"/>
            <a:ext cx="9601200" cy="684213"/>
          </a:xfrm>
        </p:spPr>
        <p:txBody>
          <a:bodyPr/>
          <a:lstStyle/>
          <a:p>
            <a:r>
              <a:rPr lang="es-ES" altLang="zh-CN" dirty="0"/>
              <a:t>Shell </a:t>
            </a:r>
            <a:r>
              <a:rPr lang="zh-CN" altLang="es-ES" dirty="0"/>
              <a:t>变量 选择 循环</a:t>
            </a:r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4A7BB67-A128-4A8A-B04F-FA3F679EFF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93" y="1734279"/>
            <a:ext cx="4958233" cy="148654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D0F5398-BA82-42A3-8A7F-BC17039015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43" y="3912576"/>
            <a:ext cx="4946388" cy="21106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9394D2D-81DF-4EBE-B587-70C4223CFA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746" y="1316361"/>
            <a:ext cx="4721469" cy="251590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DF711F07-5541-4427-AD8B-B7628F6504F2}"/>
              </a:ext>
            </a:extLst>
          </p:cNvPr>
          <p:cNvSpPr/>
          <p:nvPr/>
        </p:nvSpPr>
        <p:spPr>
          <a:xfrm>
            <a:off x="1650358" y="3478887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/>
              <a:t>For</a:t>
            </a:r>
            <a:r>
              <a:rPr lang="zh-CN" altLang="es-ES" dirty="0"/>
              <a:t>循环</a:t>
            </a:r>
            <a:endParaRPr 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814A049-541C-41E4-93B0-C364E40CF756}"/>
              </a:ext>
            </a:extLst>
          </p:cNvPr>
          <p:cNvSpPr/>
          <p:nvPr/>
        </p:nvSpPr>
        <p:spPr>
          <a:xfrm>
            <a:off x="7689872" y="3986793"/>
            <a:ext cx="1172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dirty="0" err="1"/>
              <a:t>while</a:t>
            </a:r>
            <a:r>
              <a:rPr lang="zh-CN" altLang="es-ES" dirty="0"/>
              <a:t>循环</a:t>
            </a:r>
            <a:endParaRPr 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1B0F5C5-CB57-413E-ABBE-3FE8B093E9FC}"/>
              </a:ext>
            </a:extLst>
          </p:cNvPr>
          <p:cNvSpPr/>
          <p:nvPr/>
        </p:nvSpPr>
        <p:spPr>
          <a:xfrm>
            <a:off x="1921220" y="6102946"/>
            <a:ext cx="1069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dirty="0" err="1"/>
              <a:t>until</a:t>
            </a:r>
            <a:r>
              <a:rPr lang="zh-CN" altLang="es-ES" dirty="0"/>
              <a:t>循环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091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2502BE2-2E68-40A0-B3CE-40BCA93D7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Bourne Shell </a:t>
            </a:r>
            <a:r>
              <a:rPr lang="zh-CN" altLang="es-ES" dirty="0"/>
              <a:t>是 </a:t>
            </a:r>
            <a:r>
              <a:rPr lang="en-US" dirty="0"/>
              <a:t>Unix </a:t>
            </a:r>
            <a:r>
              <a:rPr lang="zh-CN" altLang="es-ES" dirty="0"/>
              <a:t>系统上的原始 </a:t>
            </a:r>
            <a:r>
              <a:rPr lang="en-US" dirty="0"/>
              <a:t>Shell </a:t>
            </a:r>
            <a:r>
              <a:rPr lang="zh-CN" altLang="es-ES" dirty="0"/>
              <a:t>解释器，它的语法相对较简单。在一些系统中，</a:t>
            </a:r>
            <a:r>
              <a:rPr lang="en-US" dirty="0" err="1"/>
              <a:t>sh</a:t>
            </a:r>
            <a:r>
              <a:rPr lang="en-US" dirty="0"/>
              <a:t> </a:t>
            </a:r>
            <a:r>
              <a:rPr lang="zh-CN" altLang="es-ES" dirty="0"/>
              <a:t>可能链接到其他 </a:t>
            </a:r>
            <a:r>
              <a:rPr lang="en-US" dirty="0"/>
              <a:t>Shell，</a:t>
            </a:r>
            <a:r>
              <a:rPr lang="zh-CN" altLang="es-ES" dirty="0"/>
              <a:t>如 </a:t>
            </a:r>
            <a:r>
              <a:rPr lang="en-US" dirty="0"/>
              <a:t>Bash。</a:t>
            </a:r>
            <a:r>
              <a:rPr lang="zh-CN" altLang="es-ES" dirty="0"/>
              <a:t>在一些脚本中，可以使用 </a:t>
            </a:r>
            <a:r>
              <a:rPr lang="es-ES" altLang="zh-CN" dirty="0"/>
              <a:t>#!/</a:t>
            </a:r>
            <a:r>
              <a:rPr lang="en-US" dirty="0"/>
              <a:t>bin/</a:t>
            </a:r>
            <a:r>
              <a:rPr lang="en-US" dirty="0" err="1"/>
              <a:t>sh</a:t>
            </a:r>
            <a:r>
              <a:rPr lang="en-US" dirty="0"/>
              <a:t> </a:t>
            </a:r>
            <a:r>
              <a:rPr lang="zh-CN" altLang="es-ES" dirty="0"/>
              <a:t>来指定 </a:t>
            </a:r>
            <a:r>
              <a:rPr lang="en-US" dirty="0"/>
              <a:t>Bourne Shell</a:t>
            </a:r>
          </a:p>
          <a:p>
            <a:pPr marL="0" indent="0">
              <a:buNone/>
            </a:pPr>
            <a:endParaRPr lang="en-US" dirty="0"/>
          </a:p>
          <a:p>
            <a:r>
              <a:rPr lang="es-ES" altLang="zh-CN" dirty="0" err="1"/>
              <a:t>Bash</a:t>
            </a:r>
            <a:r>
              <a:rPr lang="es-ES" altLang="zh-CN" dirty="0"/>
              <a:t> </a:t>
            </a:r>
            <a:r>
              <a:rPr lang="zh-CN" altLang="es-ES" dirty="0"/>
              <a:t>是 </a:t>
            </a:r>
            <a:r>
              <a:rPr lang="es-ES" altLang="zh-CN" dirty="0"/>
              <a:t>Linux </a:t>
            </a:r>
            <a:r>
              <a:rPr lang="zh-CN" altLang="es-ES" dirty="0"/>
              <a:t>和许多 </a:t>
            </a:r>
            <a:r>
              <a:rPr lang="es-ES" altLang="zh-CN" dirty="0"/>
              <a:t>Unix </a:t>
            </a:r>
            <a:r>
              <a:rPr lang="zh-CN" altLang="es-ES" dirty="0"/>
              <a:t>系统上默认的 </a:t>
            </a:r>
            <a:r>
              <a:rPr lang="es-ES" altLang="zh-CN" dirty="0"/>
              <a:t>Shell </a:t>
            </a:r>
            <a:r>
              <a:rPr lang="zh-CN" altLang="es-ES" dirty="0"/>
              <a:t>解释器。它是对传统的 </a:t>
            </a:r>
            <a:r>
              <a:rPr lang="es-ES" altLang="zh-CN" dirty="0" err="1"/>
              <a:t>Bourne</a:t>
            </a:r>
            <a:r>
              <a:rPr lang="es-ES" altLang="zh-CN" dirty="0"/>
              <a:t> Shell </a:t>
            </a:r>
            <a:r>
              <a:rPr lang="zh-CN" altLang="es-ES" dirty="0"/>
              <a:t>的扩展，提供了许多额外的功能，如命令历史、命令补全、条件测试等。</a:t>
            </a:r>
            <a:r>
              <a:rPr lang="es-ES" altLang="zh-CN" dirty="0" err="1"/>
              <a:t>Bash</a:t>
            </a:r>
            <a:r>
              <a:rPr lang="es-ES" altLang="zh-CN" dirty="0"/>
              <a:t> </a:t>
            </a:r>
            <a:r>
              <a:rPr lang="zh-CN" altLang="es-ES" dirty="0"/>
              <a:t>脚本通常以 </a:t>
            </a:r>
            <a:r>
              <a:rPr lang="es-ES" altLang="zh-CN" dirty="0"/>
              <a:t>.</a:t>
            </a:r>
            <a:r>
              <a:rPr lang="es-ES" altLang="zh-CN" dirty="0" err="1"/>
              <a:t>sh</a:t>
            </a:r>
            <a:r>
              <a:rPr lang="es-ES" altLang="zh-CN" dirty="0"/>
              <a:t> </a:t>
            </a:r>
            <a:r>
              <a:rPr lang="zh-CN" altLang="es-ES" dirty="0"/>
              <a:t>结尾。</a:t>
            </a:r>
            <a:r>
              <a:rPr lang="es-ES" altLang="zh-CN" dirty="0"/>
              <a:t>#!/</a:t>
            </a:r>
            <a:r>
              <a:rPr lang="en-US" dirty="0"/>
              <a:t>bin/bash</a:t>
            </a:r>
          </a:p>
          <a:p>
            <a:r>
              <a:rPr lang="zh-CN" altLang="es-ES" dirty="0"/>
              <a:t>这一点可能会导致很多不必要的错误，请注意</a:t>
            </a:r>
            <a:endParaRPr lang="en-US" dirty="0"/>
          </a:p>
          <a:p>
            <a:endParaRPr 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A5FA159-0485-4E54-A598-22506EF02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s-ES" dirty="0"/>
              <a:t>关于</a:t>
            </a:r>
            <a:r>
              <a:rPr lang="es-ES" altLang="zh-CN" dirty="0" err="1"/>
              <a:t>shell</a:t>
            </a:r>
            <a:r>
              <a:rPr lang="zh-CN" altLang="es-ES" dirty="0"/>
              <a:t>解释器</a:t>
            </a:r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C46B581-7603-48FA-9422-F4ED8771E0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888" y="3311314"/>
            <a:ext cx="7598034" cy="314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32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4FC6C79-3B2E-4B52-97D8-82113F03D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4367"/>
            <a:ext cx="12200400" cy="5472000"/>
          </a:xfrm>
        </p:spPr>
        <p:txBody>
          <a:bodyPr/>
          <a:lstStyle/>
          <a:p>
            <a:r>
              <a:rPr lang="zh-CN" altLang="es-ES" dirty="0"/>
              <a:t>创建一百个文件夹，按</a:t>
            </a:r>
            <a:r>
              <a:rPr lang="es-ES" altLang="zh-CN" dirty="0"/>
              <a:t>0-100</a:t>
            </a:r>
            <a:r>
              <a:rPr lang="zh-CN" altLang="es-ES" dirty="0"/>
              <a:t>开始命名</a:t>
            </a:r>
            <a:endParaRPr lang="es-ES" altLang="zh-CN" dirty="0"/>
          </a:p>
          <a:p>
            <a:pPr marL="0" indent="0">
              <a:buNone/>
            </a:pPr>
            <a:endParaRPr lang="es-ES" altLang="zh-CN" dirty="0"/>
          </a:p>
          <a:p>
            <a:pPr marL="0" indent="0">
              <a:buNone/>
            </a:pPr>
            <a:endParaRPr lang="es-ES" altLang="zh-CN" dirty="0"/>
          </a:p>
          <a:p>
            <a:pPr marL="0" indent="0">
              <a:buNone/>
            </a:pPr>
            <a:endParaRPr lang="es-ES" altLang="zh-CN" dirty="0"/>
          </a:p>
          <a:p>
            <a:pPr marL="0" indent="0">
              <a:buNone/>
            </a:pPr>
            <a:endParaRPr lang="es-ES" altLang="zh-CN" dirty="0"/>
          </a:p>
          <a:p>
            <a:pPr marL="0" indent="0">
              <a:buNone/>
            </a:pPr>
            <a:endParaRPr lang="es-ES" altLang="zh-CN" dirty="0"/>
          </a:p>
          <a:p>
            <a:pPr marL="0" indent="0">
              <a:buNone/>
            </a:pPr>
            <a:endParaRPr lang="es-ES" altLang="zh-CN" dirty="0"/>
          </a:p>
          <a:p>
            <a:r>
              <a:rPr lang="zh-CN" altLang="es-ES" dirty="0"/>
              <a:t>递归创建</a:t>
            </a:r>
            <a:r>
              <a:rPr lang="es-ES" altLang="zh-CN" dirty="0"/>
              <a:t>10</a:t>
            </a:r>
            <a:r>
              <a:rPr lang="zh-CN" altLang="es-ES" dirty="0"/>
              <a:t>个文件夹 ： </a:t>
            </a:r>
            <a:r>
              <a:rPr lang="es-ES" altLang="zh-CN" dirty="0"/>
              <a:t>/</a:t>
            </a:r>
            <a:r>
              <a:rPr lang="es-ES" altLang="zh-CN" dirty="0" err="1"/>
              <a:t>root</a:t>
            </a:r>
            <a:r>
              <a:rPr lang="es-ES" altLang="zh-CN" dirty="0"/>
              <a:t>/dir1/dir2/dir3/dir4/….</a:t>
            </a:r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645E38A-9C70-4388-883A-FD14B479F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s-ES" dirty="0"/>
              <a:t>进阶需求：用图形化界面不太容易实现的需求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46A2F4-BD3F-4D69-8A0A-FEB7FB4830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07" y="1599627"/>
            <a:ext cx="11156647" cy="240812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4A0962E-C2BB-4C64-823F-A6716379C5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07" y="4923205"/>
            <a:ext cx="11428590" cy="77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1">
            <a:extLst>
              <a:ext uri="{FF2B5EF4-FFF2-40B4-BE49-F238E27FC236}">
                <a16:creationId xmlns:a16="http://schemas.microsoft.com/office/drawing/2014/main" id="{80BAF444-B7CE-4A29-8F85-2629F6C11A50}"/>
              </a:ext>
            </a:extLst>
          </p:cNvPr>
          <p:cNvSpPr txBox="1">
            <a:spLocks/>
          </p:cNvSpPr>
          <p:nvPr/>
        </p:nvSpPr>
        <p:spPr>
          <a:xfrm>
            <a:off x="0" y="1144367"/>
            <a:ext cx="12200400" cy="5472000"/>
          </a:xfrm>
          <a:prstGeom prst="rect">
            <a:avLst/>
          </a:prstGeom>
        </p:spPr>
        <p:txBody>
          <a:bodyPr/>
          <a:lstStyle>
            <a:lvl1pPr marL="384175" indent="-384175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Wingdings" panose="05000000000000000000" pitchFamily="2" charset="2"/>
              <a:buChar char="Ø"/>
              <a:defRPr sz="2000" kern="1200" baseline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914400" indent="-384175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Wingdings" panose="05000000000000000000" pitchFamily="2" charset="2"/>
              <a:buChar char="Ø"/>
              <a:defRPr sz="1800" i="0" kern="1200" baseline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371600" indent="-384175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Wingdings" panose="05000000000000000000" pitchFamily="2" charset="2"/>
              <a:buChar char="Ø"/>
              <a:defRPr sz="1600" kern="1200" baseline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828800" indent="-384175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175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175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175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175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175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s-ES" dirty="0"/>
              <a:t>创建一百个文件夹，按</a:t>
            </a:r>
            <a:r>
              <a:rPr lang="es-ES" altLang="zh-CN" dirty="0"/>
              <a:t>0-100</a:t>
            </a:r>
            <a:r>
              <a:rPr lang="zh-CN" altLang="es-ES" dirty="0"/>
              <a:t>开始命名</a:t>
            </a:r>
            <a:endParaRPr lang="es-ES" altLang="zh-CN" dirty="0"/>
          </a:p>
          <a:p>
            <a:pPr marL="0" indent="0">
              <a:buFont typeface="Wingdings" panose="05000000000000000000" pitchFamily="2" charset="2"/>
              <a:buNone/>
            </a:pPr>
            <a:endParaRPr lang="es-ES" altLang="zh-CN" dirty="0"/>
          </a:p>
          <a:p>
            <a:pPr marL="0" indent="0">
              <a:buFont typeface="Wingdings" panose="05000000000000000000" pitchFamily="2" charset="2"/>
              <a:buNone/>
            </a:pPr>
            <a:endParaRPr lang="es-ES" altLang="zh-CN" dirty="0"/>
          </a:p>
          <a:p>
            <a:pPr marL="0" indent="0">
              <a:buFont typeface="Wingdings" panose="05000000000000000000" pitchFamily="2" charset="2"/>
              <a:buNone/>
            </a:pPr>
            <a:endParaRPr lang="es-ES" altLang="zh-CN" dirty="0"/>
          </a:p>
          <a:p>
            <a:pPr marL="0" indent="0">
              <a:buFont typeface="Wingdings" panose="05000000000000000000" pitchFamily="2" charset="2"/>
              <a:buNone/>
            </a:pPr>
            <a:endParaRPr lang="es-ES" altLang="zh-CN" dirty="0"/>
          </a:p>
          <a:p>
            <a:r>
              <a:rPr lang="zh-CN" altLang="es-ES" dirty="0"/>
              <a:t>递归创建</a:t>
            </a:r>
            <a:r>
              <a:rPr lang="es-ES" altLang="zh-CN" dirty="0"/>
              <a:t>10</a:t>
            </a:r>
            <a:r>
              <a:rPr lang="zh-CN" altLang="es-ES" dirty="0"/>
              <a:t>个文件夹 ： </a:t>
            </a:r>
            <a:r>
              <a:rPr lang="es-ES" altLang="zh-CN" dirty="0"/>
              <a:t>/</a:t>
            </a:r>
            <a:r>
              <a:rPr lang="es-ES" altLang="zh-CN" dirty="0" err="1"/>
              <a:t>root</a:t>
            </a:r>
            <a:r>
              <a:rPr lang="es-ES" altLang="zh-CN" dirty="0"/>
              <a:t>/dir1/dir2/dir3/dir4/….</a:t>
            </a:r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4D3A535-446A-4780-A848-A013E68DC0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17"/>
          <a:stretch/>
        </p:blipFill>
        <p:spPr>
          <a:xfrm>
            <a:off x="171032" y="1562465"/>
            <a:ext cx="4620776" cy="1528487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9365E7CA-A1DB-48AB-9735-B1A1F184A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s-ES" dirty="0"/>
              <a:t>代码</a:t>
            </a:r>
            <a:r>
              <a:rPr lang="zh-CN" altLang="en-US" dirty="0"/>
              <a:t>实例</a:t>
            </a:r>
            <a:endParaRPr 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39BF788-F64A-4907-87B6-D6D3DB6C40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181" y="1644443"/>
            <a:ext cx="6586263" cy="129071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B519B39-9350-4952-A4A7-AB1F66738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181" y="4279589"/>
            <a:ext cx="6297898" cy="154612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BE90B3A-D23A-4C3D-9EA7-95AE5BAAA7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85" y="4252329"/>
            <a:ext cx="5123812" cy="157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23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FAF7ECC-C000-42A6-BEF2-33AA83901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33521B8-F379-4AA0-82A4-F09A0025F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使用命令行脚本传参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1088302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ECCD4F4-E9B7-46C8-B43E-98B8DCCB9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71E4B60-69AF-4159-88DC-1933CA947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Grep: </a:t>
            </a:r>
            <a:r>
              <a:rPr lang="zh-CN" altLang="en-US" dirty="0"/>
              <a:t>筛选结果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6857371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B385636-CA5D-43FA-A41D-2F18B75D2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s-ES" dirty="0"/>
              <a:t>假设 你有一个需要跑两天的代码？ 你应该怎么做 </a:t>
            </a:r>
            <a:endParaRPr lang="es-ES" altLang="zh-CN" dirty="0"/>
          </a:p>
          <a:p>
            <a:endParaRPr lang="es-ES" altLang="zh-CN" dirty="0"/>
          </a:p>
          <a:p>
            <a:r>
              <a:rPr lang="zh-CN" altLang="es-ES" dirty="0"/>
              <a:t>安装</a:t>
            </a:r>
            <a:r>
              <a:rPr lang="es-ES" altLang="zh-CN" dirty="0" err="1"/>
              <a:t>tmux</a:t>
            </a:r>
            <a:endParaRPr lang="es-ES" altLang="zh-CN" dirty="0"/>
          </a:p>
          <a:p>
            <a:pPr lvl="1"/>
            <a:r>
              <a:rPr lang="es-ES" dirty="0"/>
              <a:t>sudo </a:t>
            </a:r>
            <a:r>
              <a:rPr lang="es-ES" dirty="0" err="1"/>
              <a:t>apt-get</a:t>
            </a:r>
            <a:r>
              <a:rPr lang="es-ES" dirty="0"/>
              <a:t> </a:t>
            </a:r>
            <a:r>
              <a:rPr lang="es-ES" dirty="0" err="1"/>
              <a:t>update</a:t>
            </a:r>
            <a:endParaRPr lang="es-ES" dirty="0"/>
          </a:p>
          <a:p>
            <a:pPr lvl="1"/>
            <a:r>
              <a:rPr lang="es-ES" altLang="zh-CN" dirty="0"/>
              <a:t>sudo </a:t>
            </a:r>
            <a:r>
              <a:rPr lang="es-ES" altLang="zh-CN" dirty="0" err="1"/>
              <a:t>apt-get</a:t>
            </a:r>
            <a:r>
              <a:rPr lang="es-ES" altLang="zh-CN" dirty="0"/>
              <a:t> </a:t>
            </a:r>
            <a:r>
              <a:rPr lang="es-ES" altLang="zh-CN" dirty="0" err="1"/>
              <a:t>install</a:t>
            </a:r>
            <a:r>
              <a:rPr lang="es-ES" altLang="zh-CN" dirty="0"/>
              <a:t> </a:t>
            </a:r>
            <a:r>
              <a:rPr lang="es-ES" altLang="zh-CN" dirty="0" err="1"/>
              <a:t>tmux</a:t>
            </a:r>
            <a:endParaRPr lang="es-ES" altLang="zh-CN" dirty="0"/>
          </a:p>
          <a:p>
            <a:r>
              <a:rPr lang="es-ES" altLang="zh-CN" dirty="0" err="1"/>
              <a:t>Tmux</a:t>
            </a:r>
            <a:r>
              <a:rPr lang="zh-CN" altLang="es-ES" dirty="0"/>
              <a:t>基本使用</a:t>
            </a:r>
            <a:endParaRPr lang="es-ES" altLang="zh-CN" dirty="0"/>
          </a:p>
          <a:p>
            <a:pPr lvl="1"/>
            <a:r>
              <a:rPr lang="es-ES" altLang="zh-CN" dirty="0" err="1"/>
              <a:t>Tmux</a:t>
            </a:r>
            <a:r>
              <a:rPr lang="es-ES" altLang="zh-CN" dirty="0"/>
              <a:t> </a:t>
            </a:r>
            <a:r>
              <a:rPr lang="es-ES" altLang="zh-CN" dirty="0" err="1"/>
              <a:t>ls</a:t>
            </a:r>
            <a:endParaRPr lang="es-ES" altLang="zh-CN" dirty="0"/>
          </a:p>
          <a:p>
            <a:pPr lvl="1"/>
            <a:r>
              <a:rPr lang="es-ES" altLang="zh-CN" dirty="0" err="1"/>
              <a:t>tmux</a:t>
            </a:r>
            <a:r>
              <a:rPr lang="es-ES" altLang="zh-CN" dirty="0"/>
              <a:t> new -s </a:t>
            </a:r>
            <a:r>
              <a:rPr lang="es-ES" altLang="zh-CN" dirty="0" err="1"/>
              <a:t>sessionName</a:t>
            </a:r>
            <a:r>
              <a:rPr lang="es-ES" altLang="zh-CN" dirty="0"/>
              <a:t> </a:t>
            </a:r>
            <a:r>
              <a:rPr lang="zh-CN" altLang="es-ES" dirty="0"/>
              <a:t>或者 </a:t>
            </a:r>
            <a:r>
              <a:rPr lang="es-ES" altLang="zh-CN" dirty="0" err="1"/>
              <a:t>tmux</a:t>
            </a:r>
            <a:r>
              <a:rPr lang="es-ES" altLang="zh-CN" dirty="0"/>
              <a:t> </a:t>
            </a:r>
          </a:p>
          <a:p>
            <a:pPr lvl="1"/>
            <a:r>
              <a:rPr lang="es-ES" dirty="0" err="1"/>
              <a:t>Tmux</a:t>
            </a:r>
            <a:r>
              <a:rPr lang="es-ES" dirty="0"/>
              <a:t> </a:t>
            </a:r>
            <a:r>
              <a:rPr lang="es-ES" dirty="0" err="1"/>
              <a:t>attach</a:t>
            </a:r>
            <a:r>
              <a:rPr lang="es-ES" dirty="0"/>
              <a:t> –t </a:t>
            </a:r>
            <a:r>
              <a:rPr lang="es-ES" dirty="0" err="1"/>
              <a:t>name</a:t>
            </a:r>
            <a:endParaRPr lang="es-ES" dirty="0"/>
          </a:p>
          <a:p>
            <a:pPr lvl="1"/>
            <a:r>
              <a:rPr lang="es-ES" dirty="0" err="1"/>
              <a:t>Crtl</a:t>
            </a:r>
            <a:r>
              <a:rPr lang="es-ES" dirty="0"/>
              <a:t> +b  d </a:t>
            </a:r>
            <a:r>
              <a:rPr lang="zh-CN" altLang="es-ES" dirty="0"/>
              <a:t>或者 </a:t>
            </a:r>
            <a:r>
              <a:rPr lang="es-ES" altLang="zh-CN" dirty="0" err="1"/>
              <a:t>tmux</a:t>
            </a:r>
            <a:r>
              <a:rPr lang="es-ES" altLang="zh-CN" dirty="0"/>
              <a:t> </a:t>
            </a:r>
            <a:r>
              <a:rPr lang="es-ES" altLang="zh-CN" dirty="0" err="1"/>
              <a:t>detach</a:t>
            </a:r>
            <a:r>
              <a:rPr lang="es-ES" altLang="zh-CN" dirty="0"/>
              <a:t> </a:t>
            </a:r>
          </a:p>
          <a:p>
            <a:pPr lvl="1"/>
            <a:r>
              <a:rPr lang="es-ES" dirty="0" err="1"/>
              <a:t>tmux</a:t>
            </a:r>
            <a:r>
              <a:rPr lang="es-ES" dirty="0"/>
              <a:t> </a:t>
            </a:r>
            <a:r>
              <a:rPr lang="es-ES" dirty="0" err="1"/>
              <a:t>kill-session</a:t>
            </a:r>
            <a:r>
              <a:rPr lang="es-ES" dirty="0"/>
              <a:t> -t 0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8C05D46-09BC-49A0-B262-C9221B9C6C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41300"/>
            <a:ext cx="9601200" cy="684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命令行工具 </a:t>
            </a:r>
            <a:r>
              <a:rPr lang="es-ES" altLang="zh-CN" sz="3600" dirty="0" err="1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tmux</a:t>
            </a:r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 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介绍</a:t>
            </a:r>
            <a:b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</a:br>
            <a:endParaRPr lang="zh-CN" altLang="en-US" sz="3600" dirty="0">
              <a:latin typeface="Times New Roman Regular" panose="02020603050405020304" charset="0"/>
              <a:ea typeface="楷体" panose="02010609060101010101" charset="-122"/>
              <a:cs typeface="Times New Roman Regular" panose="020206030504050203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273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3160AD3-1A80-407D-BF39-6582D73D9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 file.txt </a:t>
            </a:r>
            <a:r>
              <a:rPr lang="zh-CN" altLang="es-ES" dirty="0"/>
              <a:t>打开文件</a:t>
            </a:r>
            <a:endParaRPr lang="es-ES" altLang="zh-CN" dirty="0"/>
          </a:p>
          <a:p>
            <a:r>
              <a:rPr lang="es-ES" dirty="0" err="1"/>
              <a:t>Insert</a:t>
            </a:r>
            <a:r>
              <a:rPr lang="es-ES" dirty="0"/>
              <a:t> , normal , visual </a:t>
            </a:r>
            <a:r>
              <a:rPr lang="es-ES" dirty="0" err="1"/>
              <a:t>mode</a:t>
            </a:r>
            <a:r>
              <a:rPr lang="es-ES" dirty="0"/>
              <a:t> </a:t>
            </a:r>
            <a:r>
              <a:rPr lang="zh-CN" altLang="es-ES" dirty="0"/>
              <a:t>三种编辑模式</a:t>
            </a:r>
            <a:endParaRPr lang="es-ES" altLang="zh-CN" dirty="0"/>
          </a:p>
          <a:p>
            <a:r>
              <a:rPr lang="es-ES" dirty="0"/>
              <a:t>:</a:t>
            </a:r>
            <a:r>
              <a:rPr lang="es-ES" dirty="0" err="1"/>
              <a:t>wq</a:t>
            </a:r>
            <a:r>
              <a:rPr lang="es-ES" dirty="0"/>
              <a:t> </a:t>
            </a:r>
            <a:r>
              <a:rPr lang="zh-CN" altLang="es-ES" dirty="0"/>
              <a:t>退出文件 </a:t>
            </a:r>
            <a:endParaRPr lang="es-ES" altLang="zh-CN" dirty="0"/>
          </a:p>
          <a:p>
            <a:endParaRPr lang="es-ES" altLang="zh-CN" dirty="0"/>
          </a:p>
          <a:p>
            <a:pPr marL="0" indent="0">
              <a:buNone/>
            </a:pPr>
            <a:endParaRPr lang="es-ES" altLang="zh-CN" dirty="0"/>
          </a:p>
          <a:p>
            <a:r>
              <a:rPr lang="zh-CN" altLang="es-ES" dirty="0"/>
              <a:t>参考资料</a:t>
            </a:r>
            <a:endParaRPr lang="en-US" altLang="zh-CN" dirty="0"/>
          </a:p>
          <a:p>
            <a:pPr lvl="1"/>
            <a:r>
              <a:rPr lang="es-ES" dirty="0" err="1">
                <a:hlinkClick r:id="rId2"/>
              </a:rPr>
              <a:t>Editors</a:t>
            </a:r>
            <a:r>
              <a:rPr lang="es-ES" dirty="0">
                <a:hlinkClick r:id="rId2"/>
              </a:rPr>
              <a:t> (</a:t>
            </a:r>
            <a:r>
              <a:rPr lang="es-ES" dirty="0" err="1">
                <a:hlinkClick r:id="rId2"/>
              </a:rPr>
              <a:t>Vim</a:t>
            </a:r>
            <a:r>
              <a:rPr lang="es-ES" dirty="0">
                <a:hlinkClick r:id="rId2"/>
              </a:rPr>
              <a:t>) · </a:t>
            </a:r>
            <a:r>
              <a:rPr lang="es-ES" dirty="0" err="1">
                <a:hlinkClick r:id="rId2"/>
              </a:rPr>
              <a:t>Missing</a:t>
            </a:r>
            <a:r>
              <a:rPr lang="es-ES" dirty="0">
                <a:hlinkClick r:id="rId2"/>
              </a:rPr>
              <a:t> </a:t>
            </a:r>
            <a:r>
              <a:rPr lang="es-ES" dirty="0" err="1">
                <a:hlinkClick r:id="rId2"/>
              </a:rPr>
              <a:t>Semester</a:t>
            </a:r>
            <a:r>
              <a:rPr lang="es-ES" dirty="0">
                <a:hlinkClick r:id="rId2"/>
              </a:rPr>
              <a:t> (mit.edu)</a:t>
            </a:r>
            <a:endParaRPr lang="es-ES" dirty="0"/>
          </a:p>
          <a:p>
            <a:pPr lvl="1"/>
            <a:r>
              <a:rPr lang="es-ES" dirty="0" err="1">
                <a:hlinkClick r:id="rId3"/>
              </a:rPr>
              <a:t>wsdjeg</a:t>
            </a:r>
            <a:r>
              <a:rPr lang="es-ES" dirty="0">
                <a:hlinkClick r:id="rId3"/>
              </a:rPr>
              <a:t>/</a:t>
            </a:r>
            <a:r>
              <a:rPr lang="es-ES" dirty="0" err="1">
                <a:hlinkClick r:id="rId3"/>
              </a:rPr>
              <a:t>vim-galore-zh_cn</a:t>
            </a:r>
            <a:r>
              <a:rPr lang="es-ES" dirty="0">
                <a:hlinkClick r:id="rId3"/>
              </a:rPr>
              <a:t>: </a:t>
            </a:r>
            <a:r>
              <a:rPr lang="es-ES" dirty="0" err="1">
                <a:hlinkClick r:id="rId3"/>
              </a:rPr>
              <a:t>Vim</a:t>
            </a:r>
            <a:r>
              <a:rPr lang="es-ES" dirty="0">
                <a:hlinkClick r:id="rId3"/>
              </a:rPr>
              <a:t> </a:t>
            </a:r>
            <a:r>
              <a:rPr lang="zh-CN" altLang="es-ES" dirty="0">
                <a:hlinkClick r:id="rId3"/>
              </a:rPr>
              <a:t>从入门到精通 </a:t>
            </a:r>
            <a:r>
              <a:rPr lang="es-ES" altLang="zh-CN" dirty="0">
                <a:hlinkClick r:id="rId3"/>
              </a:rPr>
              <a:t>(</a:t>
            </a:r>
            <a:r>
              <a:rPr lang="es-ES" dirty="0">
                <a:hlinkClick r:id="rId3"/>
              </a:rPr>
              <a:t>github.com)</a:t>
            </a:r>
            <a:endParaRPr lang="es-ES" dirty="0"/>
          </a:p>
          <a:p>
            <a:pPr lvl="1"/>
            <a:r>
              <a:rPr lang="es-ES" dirty="0" err="1">
                <a:hlinkClick r:id="rId4"/>
              </a:rPr>
              <a:t>Vim</a:t>
            </a:r>
            <a:r>
              <a:rPr lang="es-ES" dirty="0">
                <a:hlinkClick r:id="rId4"/>
              </a:rPr>
              <a:t> Snake</a:t>
            </a:r>
            <a:r>
              <a:rPr lang="es-ES" dirty="0"/>
              <a:t> </a:t>
            </a:r>
            <a:r>
              <a:rPr lang="es-ES" dirty="0" err="1"/>
              <a:t>vim</a:t>
            </a:r>
            <a:r>
              <a:rPr lang="zh-CN" altLang="es-ES" dirty="0"/>
              <a:t>小游戏</a:t>
            </a:r>
            <a:endParaRPr lang="es-ES" altLang="zh-CN" dirty="0"/>
          </a:p>
          <a:p>
            <a:pPr lvl="1"/>
            <a:endParaRPr lang="es-ES" dirty="0"/>
          </a:p>
          <a:p>
            <a:pPr lvl="1"/>
            <a:endParaRPr lang="es-ES" dirty="0"/>
          </a:p>
          <a:p>
            <a:r>
              <a:rPr lang="zh-CN" altLang="es-ES" dirty="0"/>
              <a:t>工具本身不是目的</a:t>
            </a:r>
            <a:endParaRPr lang="es-E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FBAFE0D-D2B7-4A8D-B582-88C1E7732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s-ES" dirty="0"/>
              <a:t>命令行文本编辑器</a:t>
            </a:r>
            <a:r>
              <a:rPr lang="es-ES" altLang="zh-CN" dirty="0"/>
              <a:t>VIM(</a:t>
            </a:r>
            <a:r>
              <a:rPr lang="es-ES" altLang="zh-CN" dirty="0" err="1"/>
              <a:t>optional</a:t>
            </a:r>
            <a:r>
              <a:rPr lang="es-ES" altLang="zh-CN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333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6764" y="176167"/>
            <a:ext cx="10278836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1. 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图形化界面（</a:t>
            </a:r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GUI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）和命令行界面（</a:t>
            </a:r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CLI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）对比</a:t>
            </a:r>
            <a:endParaRPr lang="zh-CN" altLang="en-US" sz="3600" dirty="0">
              <a:latin typeface="Times New Roman Regular" panose="02020603050405020304" charset="0"/>
              <a:ea typeface="楷体" panose="02010609060101010101" charset="-122"/>
              <a:cs typeface="Times New Roman Regular" panose="0202060305040502030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BD5BA6A-B6B5-429E-B3A5-3B47D3BD956F}"/>
              </a:ext>
            </a:extLst>
          </p:cNvPr>
          <p:cNvSpPr/>
          <p:nvPr/>
        </p:nvSpPr>
        <p:spPr>
          <a:xfrm>
            <a:off x="5513148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 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0265B5-4AA5-4E11-BDCB-70CB979C83F6}"/>
              </a:ext>
            </a:extLst>
          </p:cNvPr>
          <p:cNvSpPr/>
          <p:nvPr/>
        </p:nvSpPr>
        <p:spPr>
          <a:xfrm>
            <a:off x="476017" y="1191334"/>
            <a:ext cx="110113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GUI: </a:t>
            </a:r>
            <a:r>
              <a:rPr lang="es-E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graphic</a:t>
            </a: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interface</a:t>
            </a:r>
            <a:r>
              <a:rPr lang="es-E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CLI: </a:t>
            </a:r>
            <a:r>
              <a:rPr lang="es-E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command</a:t>
            </a:r>
            <a:r>
              <a:rPr lang="es-E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-line interface 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ADF715B-A4BE-4070-BBA1-19CA01B5BF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09"/>
          <a:stretch/>
        </p:blipFill>
        <p:spPr>
          <a:xfrm>
            <a:off x="0" y="2004618"/>
            <a:ext cx="6066065" cy="39398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188DD7C-675E-4670-B81E-FD909B78E3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15"/>
          <a:stretch/>
        </p:blipFill>
        <p:spPr>
          <a:xfrm>
            <a:off x="6066065" y="2144945"/>
            <a:ext cx="6038053" cy="379955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6764" y="176167"/>
            <a:ext cx="10278836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1. 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图形化界面（</a:t>
            </a:r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GUI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）和命令行界面（</a:t>
            </a:r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CLI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）对比</a:t>
            </a:r>
            <a:endParaRPr lang="zh-CN" altLang="en-US" sz="3600" dirty="0">
              <a:latin typeface="Times New Roman Regular" panose="02020603050405020304" charset="0"/>
              <a:ea typeface="楷体" panose="02010609060101010101" charset="-122"/>
              <a:cs typeface="Times New Roman Regular" panose="0202060305040502030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BD5BA6A-B6B5-429E-B3A5-3B47D3BD956F}"/>
              </a:ext>
            </a:extLst>
          </p:cNvPr>
          <p:cNvSpPr/>
          <p:nvPr/>
        </p:nvSpPr>
        <p:spPr>
          <a:xfrm>
            <a:off x="5513148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 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8B978CD-DFD6-4E67-9657-ED5D61D08D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577157"/>
              </p:ext>
            </p:extLst>
          </p:nvPr>
        </p:nvGraphicFramePr>
        <p:xfrm>
          <a:off x="896816" y="1345223"/>
          <a:ext cx="10158046" cy="45075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76405">
                  <a:extLst>
                    <a:ext uri="{9D8B030D-6E8A-4147-A177-3AD203B41FA5}">
                      <a16:colId xmlns:a16="http://schemas.microsoft.com/office/drawing/2014/main" val="3594739045"/>
                    </a:ext>
                  </a:extLst>
                </a:gridCol>
                <a:gridCol w="4281270">
                  <a:extLst>
                    <a:ext uri="{9D8B030D-6E8A-4147-A177-3AD203B41FA5}">
                      <a16:colId xmlns:a16="http://schemas.microsoft.com/office/drawing/2014/main" val="2927662478"/>
                    </a:ext>
                  </a:extLst>
                </a:gridCol>
                <a:gridCol w="4600371">
                  <a:extLst>
                    <a:ext uri="{9D8B030D-6E8A-4147-A177-3AD203B41FA5}">
                      <a16:colId xmlns:a16="http://schemas.microsoft.com/office/drawing/2014/main" val="2664724809"/>
                    </a:ext>
                  </a:extLst>
                </a:gridCol>
              </a:tblGrid>
              <a:tr h="753208">
                <a:tc>
                  <a:txBody>
                    <a:bodyPr/>
                    <a:lstStyle/>
                    <a:p>
                      <a:pPr algn="l" fontAlgn="b"/>
                      <a:endParaRPr 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图形化界面</a:t>
                      </a:r>
                      <a:endParaRPr lang="zh-CN" alt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命令行界面</a:t>
                      </a:r>
                      <a:endParaRPr lang="zh-CN" alt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4622606"/>
                  </a:ext>
                </a:extLst>
              </a:tr>
              <a:tr h="74148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操作方式</a:t>
                      </a:r>
                      <a:endParaRPr lang="zh-CN" alt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鼠标</a:t>
                      </a:r>
                      <a:r>
                        <a:rPr lang="es-ES" altLang="zh-CN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+</a:t>
                      </a:r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键盘</a:t>
                      </a:r>
                      <a:endParaRPr lang="zh-CN" alt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主要是鼠标</a:t>
                      </a:r>
                      <a:endParaRPr lang="zh-CN" alt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75604965"/>
                  </a:ext>
                </a:extLst>
              </a:tr>
              <a:tr h="753208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资源消耗</a:t>
                      </a:r>
                      <a:endParaRPr lang="zh-CN" alt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渲染图形消耗大</a:t>
                      </a:r>
                      <a:endParaRPr lang="zh-CN" alt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字符交互消耗小</a:t>
                      </a:r>
                      <a:endParaRPr lang="zh-CN" alt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669577"/>
                  </a:ext>
                </a:extLst>
              </a:tr>
              <a:tr h="753208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使用对象</a:t>
                      </a:r>
                      <a:endParaRPr lang="zh-CN" alt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普通人</a:t>
                      </a:r>
                      <a:endParaRPr lang="zh-CN" alt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专业人群</a:t>
                      </a:r>
                      <a:endParaRPr lang="zh-CN" alt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0138273"/>
                  </a:ext>
                </a:extLst>
              </a:tr>
              <a:tr h="753208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指令复现</a:t>
                      </a:r>
                      <a:endParaRPr lang="zh-CN" alt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困难</a:t>
                      </a:r>
                      <a:endParaRPr lang="zh-CN" alt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b="1" i="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脚本</a:t>
                      </a:r>
                      <a:r>
                        <a:rPr lang="es-ES" altLang="zh-CN" sz="2000" b="1" i="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(</a:t>
                      </a:r>
                      <a:r>
                        <a:rPr lang="es-ES" sz="2000" b="1" i="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script)</a:t>
                      </a:r>
                      <a:r>
                        <a:rPr lang="zh-CN" altLang="es-ES" sz="2000" b="1" i="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存储</a:t>
                      </a:r>
                      <a:endParaRPr lang="zh-CN" altLang="es-ES" sz="2000" b="1" i="0" u="none" strike="noStrike" dirty="0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40040637"/>
                  </a:ext>
                </a:extLst>
              </a:tr>
              <a:tr h="753208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大量操作</a:t>
                      </a:r>
                      <a:endParaRPr lang="zh-CN" altLang="es-ES" sz="2000" b="0" i="0" u="none" strike="noStrike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难以自动化</a:t>
                      </a:r>
                      <a:endParaRPr lang="zh-CN" alt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s-ES" sz="2000" b="1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脚本</a:t>
                      </a:r>
                      <a:r>
                        <a:rPr lang="es-ES" altLang="zh-CN" sz="2000" b="1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(</a:t>
                      </a:r>
                      <a:r>
                        <a:rPr lang="es-ES" sz="2000" b="1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script)</a:t>
                      </a:r>
                      <a:r>
                        <a:rPr lang="zh-CN" altLang="es-ES" sz="2000" b="1" u="none" strike="noStrike" dirty="0">
                          <a:effectLst/>
                          <a:latin typeface="华文新魏" panose="02010800040101010101" pitchFamily="2" charset="-122"/>
                          <a:ea typeface="华文新魏" panose="02010800040101010101" pitchFamily="2" charset="-122"/>
                        </a:rPr>
                        <a:t>执行</a:t>
                      </a:r>
                      <a:endParaRPr lang="zh-CN" altLang="es-ES" sz="2000" b="1" i="0" u="none" strike="noStrike" dirty="0">
                        <a:solidFill>
                          <a:srgbClr val="000000"/>
                        </a:solidFill>
                        <a:effectLst/>
                        <a:latin typeface="华文新魏" panose="02010800040101010101" pitchFamily="2" charset="-122"/>
                        <a:ea typeface="华文新魏" panose="0201080004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552647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8812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E5E5E13-F0E6-4C6D-A913-865E49C20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83677"/>
            <a:ext cx="12200400" cy="5268368"/>
          </a:xfrm>
        </p:spPr>
        <p:txBody>
          <a:bodyPr/>
          <a:lstStyle/>
          <a:p>
            <a:r>
              <a:rPr lang="zh-CN" altLang="es-ES" dirty="0"/>
              <a:t>图形化界面是如何“理解”用户在窗口上的点击行为的？ 命令行界面是如何“理解”用户的命令的？ </a:t>
            </a:r>
            <a:endParaRPr lang="es-ES" altLang="zh-CN" dirty="0"/>
          </a:p>
          <a:p>
            <a:endParaRPr lang="es-ES" altLang="zh-CN" dirty="0"/>
          </a:p>
          <a:p>
            <a:pPr lvl="1"/>
            <a:r>
              <a:rPr lang="zh-CN" altLang="es-ES" dirty="0"/>
              <a:t>图形化界面：</a:t>
            </a:r>
            <a:r>
              <a:rPr lang="es-ES" altLang="zh-CN" dirty="0"/>
              <a:t>C++QT</a:t>
            </a:r>
            <a:r>
              <a:rPr lang="zh-CN" altLang="es-ES" dirty="0"/>
              <a:t>利用信号和槽（</a:t>
            </a:r>
            <a:r>
              <a:rPr lang="es-ES" altLang="zh-CN" dirty="0"/>
              <a:t>slot</a:t>
            </a:r>
            <a:r>
              <a:rPr lang="zh-CN" altLang="es-ES" dirty="0"/>
              <a:t>）机制对用户行为进行处理。 用户行为被抽象为信号，对用户行为的相应被抽象为槽函数，通过指定信号和槽函数之间对应关系，程序会调用相应的函数进行处理。</a:t>
            </a:r>
            <a:endParaRPr lang="es-ES" altLang="zh-CN" dirty="0"/>
          </a:p>
          <a:p>
            <a:pPr lvl="1"/>
            <a:endParaRPr lang="es-ES" altLang="zh-CN" dirty="0"/>
          </a:p>
          <a:p>
            <a:pPr lvl="1"/>
            <a:endParaRPr lang="es-ES" altLang="zh-CN" dirty="0"/>
          </a:p>
          <a:p>
            <a:pPr lvl="1"/>
            <a:r>
              <a:rPr lang="zh-CN" altLang="es-ES" dirty="0"/>
              <a:t>命令行界面： 用户输入的命令首先被作为一个字符串进行解析，拆分为命令和命令参数，然后调用相应的函数执行。 </a:t>
            </a:r>
            <a:endParaRPr lang="es-ES" altLang="zh-CN" dirty="0"/>
          </a:p>
          <a:p>
            <a:pPr lvl="1"/>
            <a:endParaRPr lang="es-ES" altLang="zh-CN" dirty="0"/>
          </a:p>
          <a:p>
            <a:r>
              <a:rPr lang="zh-CN" altLang="es-ES" dirty="0"/>
              <a:t>那么</a:t>
            </a:r>
            <a:r>
              <a:rPr lang="es-ES" altLang="zh-CN" dirty="0"/>
              <a:t>GUI</a:t>
            </a:r>
            <a:r>
              <a:rPr lang="zh-CN" altLang="es-ES" dirty="0"/>
              <a:t>和</a:t>
            </a:r>
            <a:r>
              <a:rPr lang="es-ES" altLang="zh-CN" dirty="0"/>
              <a:t>CLI</a:t>
            </a:r>
            <a:r>
              <a:rPr lang="zh-CN" altLang="es-ES" dirty="0"/>
              <a:t>的共同点是什么？</a:t>
            </a:r>
            <a:endParaRPr lang="es-ES" altLang="zh-CN" dirty="0"/>
          </a:p>
          <a:p>
            <a:pPr marL="0" indent="0">
              <a:buNone/>
            </a:pPr>
            <a:endParaRPr lang="es-ES" altLang="zh-CN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5C1B8BBB-C1AE-45A1-AF0B-9A4B88EEB9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" y="241300"/>
            <a:ext cx="10366131" cy="5854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1. 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图形化界面（</a:t>
            </a:r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GUI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）和命令行界面（</a:t>
            </a:r>
            <a:r>
              <a:rPr lang="es-ES" altLang="zh-CN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CLI</a:t>
            </a:r>
            <a:r>
              <a:rPr lang="zh-CN" altLang="es-ES" sz="3600" dirty="0">
                <a:latin typeface="Times New Roman Regular" panose="02020603050405020304" charset="0"/>
                <a:ea typeface="楷体" panose="02010609060101010101" charset="-122"/>
                <a:cs typeface="Times New Roman Regular" panose="02020603050405020304" charset="0"/>
              </a:rPr>
              <a:t>）对比</a:t>
            </a:r>
            <a:endParaRPr lang="zh-CN" altLang="en-US" sz="3600" dirty="0">
              <a:latin typeface="Times New Roman Regular" panose="02020603050405020304" charset="0"/>
              <a:ea typeface="楷体" panose="02010609060101010101" charset="-122"/>
              <a:cs typeface="Times New Roman Regular" panose="0202060305040502030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165A7BF-3537-4BEA-9CC2-5AB212EC1B66}"/>
              </a:ext>
            </a:extLst>
          </p:cNvPr>
          <p:cNvSpPr/>
          <p:nvPr/>
        </p:nvSpPr>
        <p:spPr>
          <a:xfrm>
            <a:off x="4035668" y="5158824"/>
            <a:ext cx="430823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   </a:t>
            </a:r>
            <a:r>
              <a:rPr lang="zh-CN" altLang="es-E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信号</a:t>
            </a:r>
            <a:r>
              <a:rPr lang="es-ES" altLang="zh-CN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</a:t>
            </a:r>
            <a:r>
              <a:rPr lang="zh-CN" altLang="es-E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函数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0322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E137BBC-3E3E-45D9-8533-5EF59D568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30225" lvl="1" indent="0">
              <a:buNone/>
            </a:pPr>
            <a:endParaRPr lang="en-US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FCA5F61-E4CF-444D-9A0C-AAACFD314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1300"/>
            <a:ext cx="9601200" cy="684213"/>
          </a:xfrm>
        </p:spPr>
        <p:txBody>
          <a:bodyPr>
            <a:normAutofit/>
          </a:bodyPr>
          <a:lstStyle/>
          <a:p>
            <a:r>
              <a:rPr lang="zh-CN" altLang="es-ES" dirty="0"/>
              <a:t>命令行工具介绍</a:t>
            </a:r>
            <a:r>
              <a:rPr lang="es-ES" altLang="zh-CN" dirty="0"/>
              <a:t>: </a:t>
            </a:r>
            <a:r>
              <a:rPr lang="zh-CN" altLang="es-ES" dirty="0"/>
              <a:t>云服务器</a:t>
            </a:r>
            <a:r>
              <a:rPr lang="en-US" dirty="0"/>
              <a:t> 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3AB332B-36F4-48B1-8F14-CD31510DC9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5"/>
          <a:stretch/>
        </p:blipFill>
        <p:spPr>
          <a:xfrm>
            <a:off x="325316" y="955929"/>
            <a:ext cx="10928838" cy="566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611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6FC8E1-6852-4CD8-A43D-1757E09E5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29357542-542A-4884-9367-0FC17C346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1300"/>
            <a:ext cx="9601200" cy="684213"/>
          </a:xfrm>
        </p:spPr>
        <p:txBody>
          <a:bodyPr>
            <a:normAutofit/>
          </a:bodyPr>
          <a:lstStyle/>
          <a:p>
            <a:r>
              <a:rPr lang="zh-CN" altLang="es-ES" dirty="0"/>
              <a:t>命令行工具介绍</a:t>
            </a:r>
            <a:r>
              <a:rPr lang="es-ES" altLang="zh-CN" dirty="0"/>
              <a:t>: SSH</a:t>
            </a: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6485AF6-8DEE-47CC-9C91-A262368003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54"/>
          <a:stretch/>
        </p:blipFill>
        <p:spPr>
          <a:xfrm>
            <a:off x="650271" y="784151"/>
            <a:ext cx="10152906" cy="622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158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utty-for-mac-video">
            <a:hlinkClick r:id="" action="ppaction://media"/>
            <a:extLst>
              <a:ext uri="{FF2B5EF4-FFF2-40B4-BE49-F238E27FC236}">
                <a16:creationId xmlns:a16="http://schemas.microsoft.com/office/drawing/2014/main" id="{AB058B4D-9A52-4A56-8E29-C3EC0A1A2C3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205" y="0"/>
            <a:ext cx="11334019" cy="6878233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90FCCBB5-6836-4C74-B491-C0E8C0466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s-ES" dirty="0"/>
              <a:t>命令行工具介绍</a:t>
            </a:r>
            <a:r>
              <a:rPr lang="es-ES" altLang="zh-CN" dirty="0"/>
              <a:t>: </a:t>
            </a:r>
            <a:r>
              <a:rPr lang="en-US" dirty="0"/>
              <a:t>Terminus </a:t>
            </a:r>
          </a:p>
        </p:txBody>
      </p:sp>
    </p:spTree>
    <p:extLst>
      <p:ext uri="{BB962C8B-B14F-4D97-AF65-F5344CB8AC3E}">
        <p14:creationId xmlns:p14="http://schemas.microsoft.com/office/powerpoint/2010/main" val="240821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E137BBC-3E3E-45D9-8533-5EF59D568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s-ES" dirty="0"/>
              <a:t>以连接远程服务器为例</a:t>
            </a:r>
            <a:r>
              <a:rPr lang="es-ES" altLang="zh-CN" dirty="0"/>
              <a:t>  </a:t>
            </a:r>
            <a:r>
              <a:rPr lang="pt-BR" dirty="0" err="1"/>
              <a:t>ssh</a:t>
            </a:r>
            <a:r>
              <a:rPr lang="pt-BR" dirty="0"/>
              <a:t> -p 13080 </a:t>
            </a:r>
            <a:r>
              <a:rPr lang="pt-BR" dirty="0">
                <a:hlinkClick r:id="rId2"/>
              </a:rPr>
              <a:t>root@region-41.seetacloud.com</a:t>
            </a:r>
            <a:r>
              <a:rPr lang="pt-BR" dirty="0"/>
              <a:t> </a:t>
            </a:r>
            <a:endParaRPr lang="en-US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FCA5F61-E4CF-444D-9A0C-AAACFD314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1300"/>
            <a:ext cx="9601200" cy="684213"/>
          </a:xfrm>
        </p:spPr>
        <p:txBody>
          <a:bodyPr>
            <a:normAutofit/>
          </a:bodyPr>
          <a:lstStyle/>
          <a:p>
            <a:r>
              <a:rPr lang="zh-CN" altLang="es-ES" dirty="0"/>
              <a:t>命令行工具介绍</a:t>
            </a:r>
            <a:r>
              <a:rPr lang="es-ES" altLang="zh-CN" dirty="0"/>
              <a:t>: </a:t>
            </a:r>
            <a:r>
              <a:rPr lang="en-US" dirty="0"/>
              <a:t>Terminus 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0F394A4-C12A-4B36-AC41-FCC225DB66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5"/>
          <a:stretch/>
        </p:blipFill>
        <p:spPr>
          <a:xfrm>
            <a:off x="1846385" y="1515607"/>
            <a:ext cx="8176846" cy="481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4758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2254</TotalTime>
  <Words>1244</Words>
  <Application>Microsoft Office PowerPoint</Application>
  <PresentationFormat>宽屏</PresentationFormat>
  <Paragraphs>207</Paragraphs>
  <Slides>28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9" baseType="lpstr">
      <vt:lpstr>Times New Roman Regular</vt:lpstr>
      <vt:lpstr>等线</vt:lpstr>
      <vt:lpstr>黑体</vt:lpstr>
      <vt:lpstr>华文新魏</vt:lpstr>
      <vt:lpstr>楷体</vt:lpstr>
      <vt:lpstr>微软雅黑</vt:lpstr>
      <vt:lpstr>Arial</vt:lpstr>
      <vt:lpstr>Franklin Gothic Book</vt:lpstr>
      <vt:lpstr>Times New Roman</vt:lpstr>
      <vt:lpstr>Wingdings</vt:lpstr>
      <vt:lpstr>Crop</vt:lpstr>
      <vt:lpstr>习题课: Linux-SSH in vscode</vt:lpstr>
      <vt:lpstr>Introduction</vt:lpstr>
      <vt:lpstr>PowerPoint 演示文稿</vt:lpstr>
      <vt:lpstr>PowerPoint 演示文稿</vt:lpstr>
      <vt:lpstr>1. 图形化界面（GUI）和命令行界面（CLI）对比</vt:lpstr>
      <vt:lpstr>命令行工具介绍: 云服务器 </vt:lpstr>
      <vt:lpstr>命令行工具介绍: SSH</vt:lpstr>
      <vt:lpstr>命令行工具介绍: Terminus </vt:lpstr>
      <vt:lpstr>命令行工具介绍: Terminus  </vt:lpstr>
      <vt:lpstr>命令行工具介绍: Terminus  </vt:lpstr>
      <vt:lpstr>Vscode SSH插件 </vt:lpstr>
      <vt:lpstr>Linux 系统上命令行 </vt:lpstr>
      <vt:lpstr>Linux 命令行工具:文件操作</vt:lpstr>
      <vt:lpstr>Linux命令： 重定向符号 &gt;&gt; &gt;  和 管道符号 |  </vt:lpstr>
      <vt:lpstr>基础需求: 在图形化界面里同样常用的需求</vt:lpstr>
      <vt:lpstr>Linux 命令行工具 监控服务器状况 </vt:lpstr>
      <vt:lpstr>Linux命令： 文档和资源阅读</vt:lpstr>
      <vt:lpstr>PowerPoint 演示文稿</vt:lpstr>
      <vt:lpstr>PowerPoint 演示文稿</vt:lpstr>
      <vt:lpstr>Shell 变量 选择 循环</vt:lpstr>
      <vt:lpstr>Shell 变量 选择 循环</vt:lpstr>
      <vt:lpstr>关于shell解释器</vt:lpstr>
      <vt:lpstr>进阶需求：用图形化界面不太容易实现的需求</vt:lpstr>
      <vt:lpstr>代码实例</vt:lpstr>
      <vt:lpstr>使用命令行脚本传参</vt:lpstr>
      <vt:lpstr>Grep: 筛选结果</vt:lpstr>
      <vt:lpstr>命令行工具 tmux 介绍 </vt:lpstr>
      <vt:lpstr>命令行文本编辑器VIM(optional)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Tong Yiheng</dc:creator>
  <cp:lastModifiedBy>ASUS</cp:lastModifiedBy>
  <cp:revision>118</cp:revision>
  <dcterms:created xsi:type="dcterms:W3CDTF">2022-12-01T11:47:25Z</dcterms:created>
  <dcterms:modified xsi:type="dcterms:W3CDTF">2024-08-22T13:03:00Z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910F22E64F7FC40D4D948863A194C8D2</vt:lpwstr>
  </property>
  <property fmtid="{D5CDD505-2E9C-101B-9397-08002B2CF9AE}" pid="3" name="KSOProductBuildVer">
    <vt:lpwstr>2052-4.6.1.7467</vt:lpwstr>
  </property>
</Properties>
</file>

<file path=docProps/thumbnail.jpeg>
</file>